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16.jpg" ContentType="image/jpe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41"/>
  </p:notesMasterIdLst>
  <p:handoutMasterIdLst>
    <p:handoutMasterId r:id="rId42"/>
  </p:handoutMasterIdLst>
  <p:sldIdLst>
    <p:sldId id="2763" r:id="rId3"/>
    <p:sldId id="2791" r:id="rId4"/>
    <p:sldId id="2736" r:id="rId5"/>
    <p:sldId id="2731" r:id="rId6"/>
    <p:sldId id="2780" r:id="rId7"/>
    <p:sldId id="2778" r:id="rId8"/>
    <p:sldId id="2725" r:id="rId9"/>
    <p:sldId id="2707" r:id="rId10"/>
    <p:sldId id="2708" r:id="rId11"/>
    <p:sldId id="2387" r:id="rId12"/>
    <p:sldId id="2447" r:id="rId13"/>
    <p:sldId id="2781" r:id="rId14"/>
    <p:sldId id="2783" r:id="rId15"/>
    <p:sldId id="2784" r:id="rId16"/>
    <p:sldId id="2788" r:id="rId17"/>
    <p:sldId id="2786" r:id="rId18"/>
    <p:sldId id="2709" r:id="rId19"/>
    <p:sldId id="2605" r:id="rId20"/>
    <p:sldId id="2724" r:id="rId21"/>
    <p:sldId id="2790" r:id="rId22"/>
    <p:sldId id="2762" r:id="rId23"/>
    <p:sldId id="2720" r:id="rId24"/>
    <p:sldId id="2721" r:id="rId25"/>
    <p:sldId id="2716" r:id="rId26"/>
    <p:sldId id="2757" r:id="rId27"/>
    <p:sldId id="2756" r:id="rId28"/>
    <p:sldId id="2740" r:id="rId29"/>
    <p:sldId id="2745" r:id="rId30"/>
    <p:sldId id="2758" r:id="rId31"/>
    <p:sldId id="2744" r:id="rId32"/>
    <p:sldId id="2746" r:id="rId33"/>
    <p:sldId id="2792" r:id="rId34"/>
    <p:sldId id="2747" r:id="rId35"/>
    <p:sldId id="2748" r:id="rId36"/>
    <p:sldId id="2750" r:id="rId37"/>
    <p:sldId id="2741" r:id="rId38"/>
    <p:sldId id="2793" r:id="rId39"/>
    <p:sldId id="2742" r:id="rId40"/>
  </p:sldIdLst>
  <p:sldSz cx="12192000" cy="6858000"/>
  <p:notesSz cx="7099300" cy="10234613"/>
  <p:custDataLst>
    <p:tags r:id="rId43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orient="horz" pos="1412" userDrawn="1">
          <p15:clr>
            <a:srgbClr val="A4A3A4"/>
          </p15:clr>
        </p15:guide>
        <p15:guide id="3" pos="241" userDrawn="1">
          <p15:clr>
            <a:srgbClr val="A4A3A4"/>
          </p15:clr>
        </p15:guide>
        <p15:guide id="4" pos="7408" userDrawn="1">
          <p15:clr>
            <a:srgbClr val="A4A3A4"/>
          </p15:clr>
        </p15:guide>
        <p15:guide id="5" pos="3871" userDrawn="1">
          <p15:clr>
            <a:srgbClr val="A4A3A4"/>
          </p15:clr>
        </p15:guide>
        <p15:guide id="6" orient="horz" pos="700" userDrawn="1">
          <p15:clr>
            <a:srgbClr val="A4A3A4"/>
          </p15:clr>
        </p15:guide>
        <p15:guide id="7" orient="horz" pos="411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335" userDrawn="1">
          <p15:clr>
            <a:srgbClr val="A4A3A4"/>
          </p15:clr>
        </p15:guide>
        <p15:guide id="10" orient="horz" pos="462" userDrawn="1">
          <p15:clr>
            <a:srgbClr val="A4A3A4"/>
          </p15:clr>
        </p15:guide>
        <p15:guide id="11" pos="103" userDrawn="1">
          <p15:clr>
            <a:srgbClr val="A4A3A4"/>
          </p15:clr>
        </p15:guide>
        <p15:guide id="12" pos="96" userDrawn="1">
          <p15:clr>
            <a:srgbClr val="A4A3A4"/>
          </p15:clr>
        </p15:guide>
        <p15:guide id="13" orient="horz" pos="2" userDrawn="1">
          <p15:clr>
            <a:srgbClr val="A4A3A4"/>
          </p15:clr>
        </p15:guide>
        <p15:guide id="14" pos="1076" userDrawn="1">
          <p15:clr>
            <a:srgbClr val="A4A3A4"/>
          </p15:clr>
        </p15:guide>
        <p15:guide id="15" pos="1951" userDrawn="1">
          <p15:clr>
            <a:srgbClr val="A4A3A4"/>
          </p15:clr>
        </p15:guide>
        <p15:guide id="16" pos="2772" userDrawn="1">
          <p15:clr>
            <a:srgbClr val="A4A3A4"/>
          </p15:clr>
        </p15:guide>
        <p15:guide id="17" pos="3619" userDrawn="1">
          <p15:clr>
            <a:srgbClr val="A4A3A4"/>
          </p15:clr>
        </p15:guide>
        <p15:guide id="18" pos="4493" userDrawn="1">
          <p15:clr>
            <a:srgbClr val="A4A3A4"/>
          </p15:clr>
        </p15:guide>
        <p15:guide id="19" pos="5313" userDrawn="1">
          <p15:clr>
            <a:srgbClr val="A4A3A4"/>
          </p15:clr>
        </p15:guide>
        <p15:guide id="20" pos="6175" userDrawn="1">
          <p15:clr>
            <a:srgbClr val="A4A3A4"/>
          </p15:clr>
        </p15:guide>
        <p15:guide id="21" orient="horz" pos="581" userDrawn="1">
          <p15:clr>
            <a:srgbClr val="A4A3A4"/>
          </p15:clr>
        </p15:guide>
        <p15:guide id="22" orient="horz" pos="3230" userDrawn="1">
          <p15:clr>
            <a:srgbClr val="A4A3A4"/>
          </p15:clr>
        </p15:guide>
        <p15:guide id="23" orient="horz" pos="1230" userDrawn="1">
          <p15:clr>
            <a:srgbClr val="A4A3A4"/>
          </p15:clr>
        </p15:guide>
        <p15:guide id="24" orient="horz" userDrawn="1">
          <p15:clr>
            <a:srgbClr val="A4A3A4"/>
          </p15:clr>
        </p15:guide>
        <p15:guide id="25" orient="horz" pos="1450" userDrawn="1">
          <p15:clr>
            <a:srgbClr val="A4A3A4"/>
          </p15:clr>
        </p15:guide>
        <p15:guide id="26" pos="375" userDrawn="1">
          <p15:clr>
            <a:srgbClr val="A4A3A4"/>
          </p15:clr>
        </p15:guide>
        <p15:guide id="27" orient="horz" pos="3095" userDrawn="1">
          <p15:clr>
            <a:srgbClr val="A4A3A4"/>
          </p15:clr>
        </p15:guide>
        <p15:guide id="28" orient="horz" pos="2372" userDrawn="1">
          <p15:clr>
            <a:srgbClr val="A4A3A4"/>
          </p15:clr>
        </p15:guide>
        <p15:guide id="29" orient="horz" pos="4159" userDrawn="1">
          <p15:clr>
            <a:srgbClr val="A4A3A4"/>
          </p15:clr>
        </p15:guide>
        <p15:guide id="30" pos="417" userDrawn="1">
          <p15:clr>
            <a:srgbClr val="A4A3A4"/>
          </p15:clr>
        </p15:guide>
        <p15:guide id="31" pos="2207" userDrawn="1">
          <p15:clr>
            <a:srgbClr val="A4A3A4"/>
          </p15:clr>
        </p15:guide>
        <p15:guide id="32" pos="7636" userDrawn="1">
          <p15:clr>
            <a:srgbClr val="A4A3A4"/>
          </p15:clr>
        </p15:guide>
        <p15:guide id="33" orient="horz" pos="632" userDrawn="1">
          <p15:clr>
            <a:srgbClr val="A4A3A4"/>
          </p15:clr>
        </p15:guide>
        <p15:guide id="34" orient="horz" pos="1461" userDrawn="1">
          <p15:clr>
            <a:srgbClr val="A4A3A4"/>
          </p15:clr>
        </p15:guide>
        <p15:guide id="35" orient="horz" pos="2262" userDrawn="1">
          <p15:clr>
            <a:srgbClr val="A4A3A4"/>
          </p15:clr>
        </p15:guide>
        <p15:guide id="36" orient="horz" pos="3072" userDrawn="1">
          <p15:clr>
            <a:srgbClr val="A4A3A4"/>
          </p15:clr>
        </p15:guide>
        <p15:guide id="37" pos="1020" userDrawn="1">
          <p15:clr>
            <a:srgbClr val="A4A3A4"/>
          </p15:clr>
        </p15:guide>
        <p15:guide id="38" pos="7440" userDrawn="1">
          <p15:clr>
            <a:srgbClr val="A4A3A4"/>
          </p15:clr>
        </p15:guide>
        <p15:guide id="39" pos="6719" userDrawn="1">
          <p15:clr>
            <a:srgbClr val="A4A3A4"/>
          </p15:clr>
        </p15:guide>
        <p15:guide id="40" orient="horz" pos="621" userDrawn="1">
          <p15:clr>
            <a:srgbClr val="A4A3A4"/>
          </p15:clr>
        </p15:guide>
        <p15:guide id="41" orient="horz" pos="38" userDrawn="1">
          <p15:clr>
            <a:srgbClr val="A4A3A4"/>
          </p15:clr>
        </p15:guide>
        <p15:guide id="42" orient="horz" pos="4319" userDrawn="1">
          <p15:clr>
            <a:srgbClr val="A4A3A4"/>
          </p15:clr>
        </p15:guide>
        <p15:guide id="43" orient="horz" pos="39" userDrawn="1">
          <p15:clr>
            <a:srgbClr val="A4A3A4"/>
          </p15:clr>
        </p15:guide>
        <p15:guide id="44" pos="4489" userDrawn="1">
          <p15:clr>
            <a:srgbClr val="A4A3A4"/>
          </p15:clr>
        </p15:guide>
        <p15:guide id="45" pos="6207" userDrawn="1">
          <p15:clr>
            <a:srgbClr val="A4A3A4"/>
          </p15:clr>
        </p15:guide>
        <p15:guide id="46" orient="horz" pos="1" userDrawn="1">
          <p15:clr>
            <a:srgbClr val="A4A3A4"/>
          </p15:clr>
        </p15:guide>
        <p15:guide id="47" orient="horz" pos="4067" userDrawn="1">
          <p15:clr>
            <a:srgbClr val="A4A3A4"/>
          </p15:clr>
        </p15:guide>
        <p15:guide id="48" orient="horz" pos="601" userDrawn="1">
          <p15:clr>
            <a:srgbClr val="A4A3A4"/>
          </p15:clr>
        </p15:guide>
        <p15:guide id="49" pos="199" userDrawn="1">
          <p15:clr>
            <a:srgbClr val="A4A3A4"/>
          </p15:clr>
        </p15:guide>
        <p15:guide id="50" pos="7452" userDrawn="1">
          <p15:clr>
            <a:srgbClr val="A4A3A4"/>
          </p15:clr>
        </p15:guide>
        <p15:guide id="51" pos="43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AEE8CC"/>
    <a:srgbClr val="FFBFBF"/>
    <a:srgbClr val="7A81FF"/>
    <a:srgbClr val="00B050"/>
    <a:srgbClr val="FFC000"/>
    <a:srgbClr val="C3E8CC"/>
    <a:srgbClr val="FF00DF"/>
    <a:srgbClr val="FF00FF"/>
    <a:srgbClr val="269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5B4037-5987-F146-A6EF-406766D672C3}" v="22" dt="2025-06-25T09:07:58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13"/>
    <p:restoredTop sz="88589" autoAdjust="0"/>
  </p:normalViewPr>
  <p:slideViewPr>
    <p:cSldViewPr snapToGrid="0">
      <p:cViewPr varScale="1">
        <p:scale>
          <a:sx n="78" d="100"/>
          <a:sy n="78" d="100"/>
        </p:scale>
        <p:origin x="162" y="48"/>
      </p:cViewPr>
      <p:guideLst>
        <p:guide orient="horz" pos="663"/>
        <p:guide orient="horz" pos="1412"/>
        <p:guide pos="241"/>
        <p:guide pos="7408"/>
        <p:guide pos="3871"/>
        <p:guide orient="horz" pos="700"/>
        <p:guide orient="horz" pos="4119"/>
        <p:guide pos="415"/>
        <p:guide pos="7335"/>
        <p:guide orient="horz" pos="462"/>
        <p:guide pos="103"/>
        <p:guide pos="96"/>
        <p:guide orient="horz" pos="2"/>
        <p:guide pos="1076"/>
        <p:guide pos="1951"/>
        <p:guide pos="2772"/>
        <p:guide pos="3619"/>
        <p:guide pos="4493"/>
        <p:guide pos="5313"/>
        <p:guide pos="6175"/>
        <p:guide orient="horz" pos="581"/>
        <p:guide orient="horz" pos="3230"/>
        <p:guide orient="horz" pos="1230"/>
        <p:guide orient="horz"/>
        <p:guide orient="horz" pos="1450"/>
        <p:guide pos="375"/>
        <p:guide orient="horz" pos="3095"/>
        <p:guide orient="horz" pos="2372"/>
        <p:guide orient="horz" pos="4159"/>
        <p:guide pos="417"/>
        <p:guide pos="2207"/>
        <p:guide pos="7636"/>
        <p:guide orient="horz" pos="632"/>
        <p:guide orient="horz" pos="1461"/>
        <p:guide orient="horz" pos="2262"/>
        <p:guide orient="horz" pos="3072"/>
        <p:guide pos="1020"/>
        <p:guide pos="7440"/>
        <p:guide pos="6719"/>
        <p:guide orient="horz" pos="621"/>
        <p:guide orient="horz" pos="38"/>
        <p:guide orient="horz" pos="4319"/>
        <p:guide orient="horz" pos="39"/>
        <p:guide pos="4489"/>
        <p:guide pos="6207"/>
        <p:guide orient="horz" pos="1"/>
        <p:guide orient="horz" pos="4067"/>
        <p:guide orient="horz" pos="601"/>
        <p:guide pos="199"/>
        <p:guide pos="7452"/>
        <p:guide pos="4303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9073B790-108B-9A41-B544-91FBC3D671E5}"/>
    <pc:docChg chg="undo custSel addSld delSld modSld sldOrd">
      <pc:chgData name="Xin Luo" userId="82312ee5779919a4" providerId="LiveId" clId="{9073B790-108B-9A41-B544-91FBC3D671E5}" dt="2025-05-31T08:22:48.332" v="3691" actId="1035"/>
      <pc:docMkLst>
        <pc:docMk/>
      </pc:docMkLst>
      <pc:sldChg chg="modSp mod">
        <pc:chgData name="Xin Luo" userId="82312ee5779919a4" providerId="LiveId" clId="{9073B790-108B-9A41-B544-91FBC3D671E5}" dt="2025-05-08T15:07:42.200" v="225" actId="1076"/>
        <pc:sldMkLst>
          <pc:docMk/>
          <pc:sldMk cId="1576120367" sldId="2387"/>
        </pc:sldMkLst>
      </pc:sldChg>
      <pc:sldChg chg="modSp mod">
        <pc:chgData name="Xin Luo" userId="82312ee5779919a4" providerId="LiveId" clId="{9073B790-108B-9A41-B544-91FBC3D671E5}" dt="2025-05-24T12:25:31.133" v="509" actId="20577"/>
        <pc:sldMkLst>
          <pc:docMk/>
          <pc:sldMk cId="2415901206" sldId="2447"/>
        </pc:sldMkLst>
      </pc:sldChg>
      <pc:sldChg chg="add setBg">
        <pc:chgData name="Xin Luo" userId="82312ee5779919a4" providerId="LiveId" clId="{9073B790-108B-9A41-B544-91FBC3D671E5}" dt="2025-05-24T15:46:26.853" v="3333"/>
        <pc:sldMkLst>
          <pc:docMk/>
          <pc:sldMk cId="4067577602" sldId="2605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1602808061" sldId="2707"/>
        </pc:sldMkLst>
      </pc:sldChg>
      <pc:sldChg chg="modSp mod">
        <pc:chgData name="Xin Luo" userId="82312ee5779919a4" providerId="LiveId" clId="{9073B790-108B-9A41-B544-91FBC3D671E5}" dt="2025-05-08T15:06:05.338" v="9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073B790-108B-9A41-B544-91FBC3D671E5}" dt="2025-05-08T15:08:09.867" v="289" actId="20577"/>
        <pc:sldMkLst>
          <pc:docMk/>
          <pc:sldMk cId="481122590" sldId="2709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3833073590" sldId="2716"/>
        </pc:sldMkLst>
      </pc:sldChg>
      <pc:sldChg chg="modSp mod">
        <pc:chgData name="Xin Luo" userId="82312ee5779919a4" providerId="LiveId" clId="{9073B790-108B-9A41-B544-91FBC3D671E5}" dt="2025-05-08T15:08:23.041" v="317" actId="20577"/>
        <pc:sldMkLst>
          <pc:docMk/>
          <pc:sldMk cId="972163772" sldId="2720"/>
        </pc:sldMkLst>
      </pc:sldChg>
      <pc:sldChg chg="del">
        <pc:chgData name="Xin Luo" userId="82312ee5779919a4" providerId="LiveId" clId="{9073B790-108B-9A41-B544-91FBC3D671E5}" dt="2025-05-08T15:05:09.672" v="25" actId="2696"/>
        <pc:sldMkLst>
          <pc:docMk/>
          <pc:sldMk cId="1209572041" sldId="2722"/>
        </pc:sldMkLst>
      </pc:sldChg>
      <pc:sldChg chg="add">
        <pc:chgData name="Xin Luo" userId="82312ee5779919a4" providerId="LiveId" clId="{9073B790-108B-9A41-B544-91FBC3D671E5}" dt="2025-05-24T15:46:26.853" v="3333"/>
        <pc:sldMkLst>
          <pc:docMk/>
          <pc:sldMk cId="3007902342" sldId="2724"/>
        </pc:sldMkLst>
      </pc:sldChg>
      <pc:sldChg chg="modSp add del mod">
        <pc:chgData name="Xin Luo" userId="82312ee5779919a4" providerId="LiveId" clId="{9073B790-108B-9A41-B544-91FBC3D671E5}" dt="2025-05-24T12:23:03.287" v="421" actId="1076"/>
        <pc:sldMkLst>
          <pc:docMk/>
          <pc:sldMk cId="57442970" sldId="2725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3309691984" sldId="2731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567792194" sldId="2736"/>
        </pc:sldMkLst>
      </pc:sldChg>
      <pc:sldChg chg="modSp add mod">
        <pc:chgData name="Xin Luo" userId="82312ee5779919a4" providerId="LiveId" clId="{9073B790-108B-9A41-B544-91FBC3D671E5}" dt="2025-05-24T15:51:34.690" v="3681" actId="20577"/>
        <pc:sldMkLst>
          <pc:docMk/>
          <pc:sldMk cId="940880124" sldId="2742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2371836296" sldId="2756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397779649" sldId="2757"/>
        </pc:sldMkLst>
      </pc:sldChg>
      <pc:sldChg chg="del">
        <pc:chgData name="Xin Luo" userId="82312ee5779919a4" providerId="LiveId" clId="{9073B790-108B-9A41-B544-91FBC3D671E5}" dt="2025-05-08T15:04:45.007" v="0" actId="2696"/>
        <pc:sldMkLst>
          <pc:docMk/>
          <pc:sldMk cId="472418319" sldId="2759"/>
        </pc:sldMkLst>
      </pc:sldChg>
      <pc:sldChg chg="modSp mod">
        <pc:chgData name="Xin Luo" userId="82312ee5779919a4" providerId="LiveId" clId="{9073B790-108B-9A41-B544-91FBC3D671E5}" dt="2025-05-08T15:05:06.820" v="23" actId="14100"/>
        <pc:sldMkLst>
          <pc:docMk/>
          <pc:sldMk cId="1125183986" sldId="2760"/>
        </pc:sldMkLst>
      </pc:sldChg>
      <pc:sldChg chg="del">
        <pc:chgData name="Xin Luo" userId="82312ee5779919a4" providerId="LiveId" clId="{9073B790-108B-9A41-B544-91FBC3D671E5}" dt="2025-05-08T15:05:09.671" v="24" actId="2696"/>
        <pc:sldMkLst>
          <pc:docMk/>
          <pc:sldMk cId="1417780723" sldId="2761"/>
        </pc:sldMkLst>
      </pc:sldChg>
      <pc:sldChg chg="add del">
        <pc:chgData name="Xin Luo" userId="82312ee5779919a4" providerId="LiveId" clId="{9073B790-108B-9A41-B544-91FBC3D671E5}" dt="2025-05-24T15:46:49.089" v="3336" actId="2696"/>
        <pc:sldMkLst>
          <pc:docMk/>
          <pc:sldMk cId="2024411194" sldId="2761"/>
        </pc:sldMkLst>
      </pc:sldChg>
      <pc:sldChg chg="add ord">
        <pc:chgData name="Xin Luo" userId="82312ee5779919a4" providerId="LiveId" clId="{9073B790-108B-9A41-B544-91FBC3D671E5}" dt="2025-05-24T15:46:44.689" v="3335" actId="20578"/>
        <pc:sldMkLst>
          <pc:docMk/>
          <pc:sldMk cId="2062870849" sldId="2762"/>
        </pc:sldMkLst>
      </pc:sldChg>
      <pc:sldChg chg="add">
        <pc:chgData name="Xin Luo" userId="82312ee5779919a4" providerId="LiveId" clId="{9073B790-108B-9A41-B544-91FBC3D671E5}" dt="2025-05-15T14:41:28.785" v="322"/>
        <pc:sldMkLst>
          <pc:docMk/>
          <pc:sldMk cId="216137331" sldId="2763"/>
        </pc:sldMkLst>
      </pc:sldChg>
      <pc:sldChg chg="add del setBg">
        <pc:chgData name="Xin Luo" userId="82312ee5779919a4" providerId="LiveId" clId="{9073B790-108B-9A41-B544-91FBC3D671E5}" dt="2025-05-15T14:41:28.752" v="321"/>
        <pc:sldMkLst>
          <pc:docMk/>
          <pc:sldMk cId="1185805345" sldId="2763"/>
        </pc:sldMkLst>
      </pc:sldChg>
      <pc:sldChg chg="modSp add del mod">
        <pc:chgData name="Xin Luo" userId="82312ee5779919a4" providerId="LiveId" clId="{9073B790-108B-9A41-B544-91FBC3D671E5}" dt="2025-05-15T14:49:09.391" v="392" actId="14734"/>
        <pc:sldMkLst>
          <pc:docMk/>
          <pc:sldMk cId="3411125272" sldId="2778"/>
        </pc:sldMkLst>
      </pc:sldChg>
      <pc:sldChg chg="addSp modSp add del mod">
        <pc:chgData name="Xin Luo" userId="82312ee5779919a4" providerId="LiveId" clId="{9073B790-108B-9A41-B544-91FBC3D671E5}" dt="2025-05-15T14:54:12.191" v="398" actId="2696"/>
        <pc:sldMkLst>
          <pc:docMk/>
          <pc:sldMk cId="3112941911" sldId="2779"/>
        </pc:sldMkLst>
      </pc:sldChg>
      <pc:sldChg chg="modSp add mod">
        <pc:chgData name="Xin Luo" userId="82312ee5779919a4" providerId="LiveId" clId="{9073B790-108B-9A41-B544-91FBC3D671E5}" dt="2025-05-31T08:22:48.332" v="3691" actId="1035"/>
        <pc:sldMkLst>
          <pc:docMk/>
          <pc:sldMk cId="2250972843" sldId="2780"/>
        </pc:sldMkLst>
      </pc:sldChg>
      <pc:sldChg chg="delSp modSp add mod ord modNotesTx">
        <pc:chgData name="Xin Luo" userId="82312ee5779919a4" providerId="LiveId" clId="{9073B790-108B-9A41-B544-91FBC3D671E5}" dt="2025-05-24T14:58:56.267" v="3332" actId="113"/>
        <pc:sldMkLst>
          <pc:docMk/>
          <pc:sldMk cId="3058806288" sldId="2781"/>
        </pc:sldMkLst>
      </pc:sldChg>
      <pc:sldChg chg="modSp add mod modNotesTx">
        <pc:chgData name="Xin Luo" userId="82312ee5779919a4" providerId="LiveId" clId="{9073B790-108B-9A41-B544-91FBC3D671E5}" dt="2025-05-24T14:10:13.813" v="1840" actId="2710"/>
        <pc:sldMkLst>
          <pc:docMk/>
          <pc:sldMk cId="2202888266" sldId="2782"/>
        </pc:sldMkLst>
      </pc:sldChg>
      <pc:sldChg chg="modSp add mod modNotesTx">
        <pc:chgData name="Xin Luo" userId="82312ee5779919a4" providerId="LiveId" clId="{9073B790-108B-9A41-B544-91FBC3D671E5}" dt="2025-05-24T14:07:34.068" v="1674" actId="20577"/>
        <pc:sldMkLst>
          <pc:docMk/>
          <pc:sldMk cId="1887558904" sldId="2783"/>
        </pc:sldMkLst>
      </pc:sldChg>
      <pc:sldChg chg="modSp add mod">
        <pc:chgData name="Xin Luo" userId="82312ee5779919a4" providerId="LiveId" clId="{9073B790-108B-9A41-B544-91FBC3D671E5}" dt="2025-05-24T14:11:42.740" v="1997" actId="20577"/>
        <pc:sldMkLst>
          <pc:docMk/>
          <pc:sldMk cId="4018671404" sldId="2784"/>
        </pc:sldMkLst>
      </pc:sldChg>
      <pc:sldChg chg="add del">
        <pc:chgData name="Xin Luo" userId="82312ee5779919a4" providerId="LiveId" clId="{9073B790-108B-9A41-B544-91FBC3D671E5}" dt="2025-05-24T14:08:35.492" v="1675" actId="2696"/>
        <pc:sldMkLst>
          <pc:docMk/>
          <pc:sldMk cId="331520910" sldId="2785"/>
        </pc:sldMkLst>
      </pc:sldChg>
      <pc:sldChg chg="modSp add mod">
        <pc:chgData name="Xin Luo" userId="82312ee5779919a4" providerId="LiveId" clId="{9073B790-108B-9A41-B544-91FBC3D671E5}" dt="2025-05-24T14:13:59.668" v="2130" actId="20577"/>
        <pc:sldMkLst>
          <pc:docMk/>
          <pc:sldMk cId="517563939" sldId="2785"/>
        </pc:sldMkLst>
      </pc:sldChg>
      <pc:sldChg chg="modSp add mod">
        <pc:chgData name="Xin Luo" userId="82312ee5779919a4" providerId="LiveId" clId="{9073B790-108B-9A41-B544-91FBC3D671E5}" dt="2025-05-24T14:58:44.317" v="3331" actId="20577"/>
        <pc:sldMkLst>
          <pc:docMk/>
          <pc:sldMk cId="1170866454" sldId="2786"/>
        </pc:sldMkLst>
      </pc:sldChg>
      <pc:sldChg chg="addSp delSp modSp add mod">
        <pc:chgData name="Xin Luo" userId="82312ee5779919a4" providerId="LiveId" clId="{9073B790-108B-9A41-B544-91FBC3D671E5}" dt="2025-05-24T14:43:27.167" v="2861" actId="20577"/>
        <pc:sldMkLst>
          <pc:docMk/>
          <pc:sldMk cId="4042007817" sldId="2787"/>
        </pc:sldMkLst>
      </pc:sldChg>
      <pc:sldChg chg="modSp add mod">
        <pc:chgData name="Xin Luo" userId="82312ee5779919a4" providerId="LiveId" clId="{9073B790-108B-9A41-B544-91FBC3D671E5}" dt="2025-05-24T14:45:14.641" v="3084" actId="20577"/>
        <pc:sldMkLst>
          <pc:docMk/>
          <pc:sldMk cId="765571708" sldId="2788"/>
        </pc:sldMkLst>
      </pc:sldChg>
      <pc:sldChg chg="modSp add mod">
        <pc:chgData name="Xin Luo" userId="82312ee5779919a4" providerId="LiveId" clId="{9073B790-108B-9A41-B544-91FBC3D671E5}" dt="2025-05-24T14:54:08.485" v="3304" actId="20577"/>
        <pc:sldMkLst>
          <pc:docMk/>
          <pc:sldMk cId="3015182098" sldId="2789"/>
        </pc:sldMkLst>
      </pc:sldChg>
      <pc:sldChg chg="add">
        <pc:chgData name="Xin Luo" userId="82312ee5779919a4" providerId="LiveId" clId="{9073B790-108B-9A41-B544-91FBC3D671E5}" dt="2025-05-24T15:46:26.853" v="3333"/>
        <pc:sldMkLst>
          <pc:docMk/>
          <pc:sldMk cId="1201565076" sldId="2790"/>
        </pc:sldMkLst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</pc:sldChg>
    </pc:docChg>
  </pc:docChgLst>
  <pc:docChgLst>
    <pc:chgData name="Xin Luo" userId="82312ee5779919a4" providerId="LiveId" clId="{AB5B4037-5987-F146-A6EF-406766D672C3}"/>
    <pc:docChg chg="undo custSel delSld modSld">
      <pc:chgData name="Xin Luo" userId="82312ee5779919a4" providerId="LiveId" clId="{AB5B4037-5987-F146-A6EF-406766D672C3}" dt="2025-08-31T02:22:12.705" v="466" actId="20577"/>
      <pc:docMkLst>
        <pc:docMk/>
      </pc:docMkLst>
      <pc:sldChg chg="modSp mod modNotesTx">
        <pc:chgData name="Xin Luo" userId="82312ee5779919a4" providerId="LiveId" clId="{AB5B4037-5987-F146-A6EF-406766D672C3}" dt="2025-08-31T02:19:30.340" v="382" actId="20577"/>
        <pc:sldMkLst>
          <pc:docMk/>
          <pc:sldMk cId="1602808061" sldId="2707"/>
        </pc:sldMkLst>
        <pc:graphicFrameChg chg="modGraphic">
          <ac:chgData name="Xin Luo" userId="82312ee5779919a4" providerId="LiveId" clId="{AB5B4037-5987-F146-A6EF-406766D672C3}" dt="2025-08-31T02:19:00.035" v="280" actId="2165"/>
          <ac:graphicFrameMkLst>
            <pc:docMk/>
            <pc:sldMk cId="1602808061" sldId="2707"/>
            <ac:graphicFrameMk id="4" creationId="{CD59FCAC-1DA4-74BE-FCAF-D57ABF2F5B57}"/>
          </ac:graphicFrameMkLst>
        </pc:graphicFrameChg>
      </pc:sldChg>
      <pc:sldChg chg="modSp mod">
        <pc:chgData name="Xin Luo" userId="82312ee5779919a4" providerId="LiveId" clId="{AB5B4037-5987-F146-A6EF-406766D672C3}" dt="2025-06-25T09:08:02.823" v="231" actId="1035"/>
        <pc:sldMkLst>
          <pc:docMk/>
          <pc:sldMk cId="3833073590" sldId="2716"/>
        </pc:sldMkLst>
        <pc:spChg chg="mod">
          <ac:chgData name="Xin Luo" userId="82312ee5779919a4" providerId="LiveId" clId="{AB5B4037-5987-F146-A6EF-406766D672C3}" dt="2025-06-25T09:08:02.823" v="231" actId="1035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5B4037-5987-F146-A6EF-406766D672C3}" dt="2025-06-25T09:07:58.392" v="227" actId="1035"/>
          <ac:picMkLst>
            <pc:docMk/>
            <pc:sldMk cId="3833073590" sldId="2716"/>
            <ac:picMk id="1030" creationId="{C93DB76E-C02F-05AC-2014-674F7E808ADA}"/>
          </ac:picMkLst>
        </pc:picChg>
      </pc:sldChg>
      <pc:sldChg chg="modSp mod">
        <pc:chgData name="Xin Luo" userId="82312ee5779919a4" providerId="LiveId" clId="{AB5B4037-5987-F146-A6EF-406766D672C3}" dt="2025-06-25T09:09:13.430" v="235" actId="2710"/>
        <pc:sldMkLst>
          <pc:docMk/>
          <pc:sldMk cId="940880124" sldId="2742"/>
        </pc:sldMkLst>
        <pc:spChg chg="mod">
          <ac:chgData name="Xin Luo" userId="82312ee5779919a4" providerId="LiveId" clId="{AB5B4037-5987-F146-A6EF-406766D672C3}" dt="2025-06-25T09:09:13.430" v="235" actId="2710"/>
          <ac:spMkLst>
            <pc:docMk/>
            <pc:sldMk cId="940880124" sldId="2742"/>
            <ac:spMk id="13" creationId="{303BC878-BC57-D350-27A3-F03AE48213AC}"/>
          </ac:spMkLst>
        </pc:spChg>
      </pc:sldChg>
      <pc:sldChg chg="modSp mod">
        <pc:chgData name="Xin Luo" userId="82312ee5779919a4" providerId="LiveId" clId="{AB5B4037-5987-F146-A6EF-406766D672C3}" dt="2025-08-31T02:22:12.705" v="466" actId="20577"/>
        <pc:sldMkLst>
          <pc:docMk/>
          <pc:sldMk cId="216137331" sldId="2763"/>
        </pc:sldMkLst>
        <pc:spChg chg="mod">
          <ac:chgData name="Xin Luo" userId="82312ee5779919a4" providerId="LiveId" clId="{AB5B4037-5987-F146-A6EF-406766D672C3}" dt="2025-08-31T02:22:12.705" v="466" actId="20577"/>
          <ac:spMkLst>
            <pc:docMk/>
            <pc:sldMk cId="216137331" sldId="2763"/>
            <ac:spMk id="24" creationId="{00000000-0000-0000-0000-000000000000}"/>
          </ac:spMkLst>
        </pc:spChg>
      </pc:sldChg>
      <pc:sldChg chg="modSp mod">
        <pc:chgData name="Xin Luo" userId="82312ee5779919a4" providerId="LiveId" clId="{AB5B4037-5987-F146-A6EF-406766D672C3}" dt="2025-08-31T02:21:45.211" v="450" actId="20577"/>
        <pc:sldMkLst>
          <pc:docMk/>
          <pc:sldMk cId="3411125272" sldId="2778"/>
        </pc:sldMkLst>
        <pc:graphicFrameChg chg="modGraphic">
          <ac:chgData name="Xin Luo" userId="82312ee5779919a4" providerId="LiveId" clId="{AB5B4037-5987-F146-A6EF-406766D672C3}" dt="2025-08-31T02:21:45.211" v="450" actId="20577"/>
          <ac:graphicFrameMkLst>
            <pc:docMk/>
            <pc:sldMk cId="3411125272" sldId="2778"/>
            <ac:graphicFrameMk id="2" creationId="{F9B972E6-0DD6-CD43-EA1B-D4138981CE56}"/>
          </ac:graphicFrameMkLst>
        </pc:graphicFrameChg>
      </pc:sldChg>
      <pc:sldChg chg="modSp mod">
        <pc:chgData name="Xin Luo" userId="82312ee5779919a4" providerId="LiveId" clId="{AB5B4037-5987-F146-A6EF-406766D672C3}" dt="2025-06-25T08:55:57.416" v="38" actId="207"/>
        <pc:sldMkLst>
          <pc:docMk/>
          <pc:sldMk cId="2250972843" sldId="2780"/>
        </pc:sldMkLst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6" creationId="{49FDC718-855E-90F5-F676-35648ADE4C2C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8" creationId="{96D22FA7-69F7-676B-D5A7-86B540F7423C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10" creationId="{BC074808-5EA3-C4F5-99A9-FD0480A0006E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21" creationId="{F93CECA0-3E9E-3905-9A1A-ECDF7DC58C66}"/>
          </ac:spMkLst>
        </pc:spChg>
      </pc:sldChg>
      <pc:sldChg chg="addSp modSp mod">
        <pc:chgData name="Xin Luo" userId="82312ee5779919a4" providerId="LiveId" clId="{AB5B4037-5987-F146-A6EF-406766D672C3}" dt="2025-06-25T08:57:42.575" v="104" actId="108"/>
        <pc:sldMkLst>
          <pc:docMk/>
          <pc:sldMk cId="3058806288" sldId="2781"/>
        </pc:sldMkLst>
        <pc:spChg chg="add mod">
          <ac:chgData name="Xin Luo" userId="82312ee5779919a4" providerId="LiveId" clId="{AB5B4037-5987-F146-A6EF-406766D672C3}" dt="2025-06-25T08:57:42.575" v="104" actId="108"/>
          <ac:spMkLst>
            <pc:docMk/>
            <pc:sldMk cId="3058806288" sldId="2781"/>
            <ac:spMk id="5" creationId="{7AC6B5E3-0388-9AA6-FF0C-4997994FECC5}"/>
          </ac:spMkLst>
        </pc:spChg>
        <pc:spChg chg="mod">
          <ac:chgData name="Xin Luo" userId="82312ee5779919a4" providerId="LiveId" clId="{AB5B4037-5987-F146-A6EF-406766D672C3}" dt="2025-06-25T08:56:57.746" v="45" actId="403"/>
          <ac:spMkLst>
            <pc:docMk/>
            <pc:sldMk cId="3058806288" sldId="2781"/>
            <ac:spMk id="6" creationId="{7CFDB476-000D-1357-72EF-2B78C59AC79D}"/>
          </ac:spMkLst>
        </pc:spChg>
      </pc:sldChg>
      <pc:sldChg chg="del">
        <pc:chgData name="Xin Luo" userId="82312ee5779919a4" providerId="LiveId" clId="{AB5B4037-5987-F146-A6EF-406766D672C3}" dt="2025-06-25T09:02:32.678" v="105" actId="2696"/>
        <pc:sldMkLst>
          <pc:docMk/>
          <pc:sldMk cId="2202888266" sldId="2782"/>
        </pc:sldMkLst>
      </pc:sldChg>
      <pc:sldChg chg="addSp modSp mod">
        <pc:chgData name="Xin Luo" userId="82312ee5779919a4" providerId="LiveId" clId="{AB5B4037-5987-F146-A6EF-406766D672C3}" dt="2025-06-25T09:06:47.765" v="209" actId="403"/>
        <pc:sldMkLst>
          <pc:docMk/>
          <pc:sldMk cId="1170866454" sldId="2786"/>
        </pc:sldMkLst>
        <pc:spChg chg="mod">
          <ac:chgData name="Xin Luo" userId="82312ee5779919a4" providerId="LiveId" clId="{AB5B4037-5987-F146-A6EF-406766D672C3}" dt="2025-06-25T09:06:47.765" v="209" actId="403"/>
          <ac:spMkLst>
            <pc:docMk/>
            <pc:sldMk cId="1170866454" sldId="2786"/>
            <ac:spMk id="6" creationId="{838C915E-166B-DC37-C9BE-099FED014CF1}"/>
          </ac:spMkLst>
        </pc:spChg>
        <pc:spChg chg="add mod">
          <ac:chgData name="Xin Luo" userId="82312ee5779919a4" providerId="LiveId" clId="{AB5B4037-5987-F146-A6EF-406766D672C3}" dt="2025-06-25T09:05:54.336" v="168" actId="404"/>
          <ac:spMkLst>
            <pc:docMk/>
            <pc:sldMk cId="1170866454" sldId="2786"/>
            <ac:spMk id="7" creationId="{5579C601-7411-5262-0453-BD21073817FF}"/>
          </ac:spMkLst>
        </pc:spChg>
        <pc:spChg chg="add mod">
          <ac:chgData name="Xin Luo" userId="82312ee5779919a4" providerId="LiveId" clId="{AB5B4037-5987-F146-A6EF-406766D672C3}" dt="2025-06-25T09:06:29.743" v="198" actId="1076"/>
          <ac:spMkLst>
            <pc:docMk/>
            <pc:sldMk cId="1170866454" sldId="2786"/>
            <ac:spMk id="13" creationId="{C37D0B22-ACD6-5CAD-307D-087E91AF68FD}"/>
          </ac:spMkLst>
        </pc:spChg>
        <pc:spChg chg="add mod">
          <ac:chgData name="Xin Luo" userId="82312ee5779919a4" providerId="LiveId" clId="{AB5B4037-5987-F146-A6EF-406766D672C3}" dt="2025-06-25T09:06:41.740" v="208" actId="1076"/>
          <ac:spMkLst>
            <pc:docMk/>
            <pc:sldMk cId="1170866454" sldId="2786"/>
            <ac:spMk id="14" creationId="{A44F04E4-95AA-EA43-1B81-1017B392FE22}"/>
          </ac:spMkLst>
        </pc:spChg>
        <pc:grpChg chg="add mod">
          <ac:chgData name="Xin Luo" userId="82312ee5779919a4" providerId="LiveId" clId="{AB5B4037-5987-F146-A6EF-406766D672C3}" dt="2025-06-25T09:06:12.350" v="179" actId="1076"/>
          <ac:grpSpMkLst>
            <pc:docMk/>
            <pc:sldMk cId="1170866454" sldId="2786"/>
            <ac:grpSpMk id="12" creationId="{534E4BCB-2B5F-8D08-DFFB-F04AA0E3BDE4}"/>
          </ac:grpSpMkLst>
        </pc:grpChg>
        <pc:picChg chg="add mod">
          <ac:chgData name="Xin Luo" userId="82312ee5779919a4" providerId="LiveId" clId="{AB5B4037-5987-F146-A6EF-406766D672C3}" dt="2025-06-25T09:05:57.640" v="173" actId="1035"/>
          <ac:picMkLst>
            <pc:docMk/>
            <pc:sldMk cId="1170866454" sldId="2786"/>
            <ac:picMk id="5" creationId="{12B5E0E6-8B48-0219-8826-C977ED627A82}"/>
          </ac:picMkLst>
        </pc:picChg>
        <pc:picChg chg="add mod">
          <ac:chgData name="Xin Luo" userId="82312ee5779919a4" providerId="LiveId" clId="{AB5B4037-5987-F146-A6EF-406766D672C3}" dt="2025-06-25T09:06:09.123" v="178" actId="1076"/>
          <ac:picMkLst>
            <pc:docMk/>
            <pc:sldMk cId="1170866454" sldId="2786"/>
            <ac:picMk id="9" creationId="{92B0F6A0-F627-7C4D-AD8C-ECE5C1C4CF64}"/>
          </ac:picMkLst>
        </pc:picChg>
        <pc:picChg chg="add mod">
          <ac:chgData name="Xin Luo" userId="82312ee5779919a4" providerId="LiveId" clId="{AB5B4037-5987-F146-A6EF-406766D672C3}" dt="2025-06-25T09:06:07.698" v="177" actId="1076"/>
          <ac:picMkLst>
            <pc:docMk/>
            <pc:sldMk cId="1170866454" sldId="2786"/>
            <ac:picMk id="11" creationId="{4BC6E216-87DC-C2FA-F7E9-BD758F683E5E}"/>
          </ac:picMkLst>
        </pc:picChg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8350"/>
            <a:ext cx="68183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E65CF-9525-F48B-7663-08A96690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AAC67B-6FA3-0CCB-AAB1-BDA97E2301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4A2576-06A2-4AA2-EA21-8FB5DA72F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、内存、硬盘计算机三大核心硬件。内存与硬盘的区分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键盘、鼠标用于接收信息，相当于</a:t>
            </a:r>
            <a:r>
              <a:rPr lang="zh-CN" altLang="en-US" baseline="0" dirty="0"/>
              <a:t>人的眼睛、耳朵；</a:t>
            </a:r>
            <a:r>
              <a:rPr lang="zh-CN" altLang="en-US" dirty="0"/>
              <a:t>显示器用于输出信息，相当于人的嘴巴。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1991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B183-F9DA-F0BF-E176-D5C00B4C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7AE76D-C200-A689-70F5-B5725C4F5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E4A792-53D2-5551-E37F-989F7F5F5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851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EA41F-E8F1-0EDC-6789-361F1229B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05F570-B4A3-15F9-6A9C-D0A175E46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152A9B-2149-B179-0B8A-E8926FFA1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527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F52D4-3DC3-99D3-ABDB-660EA992B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DFC12A-7B85-D647-55D5-99F9C3C89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77BC3D-BBC2-49A9-7821-D144D3718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全班同学按年龄排序</a:t>
            </a:r>
          </a:p>
        </p:txBody>
      </p:sp>
    </p:spTree>
    <p:extLst>
      <p:ext uri="{BB962C8B-B14F-4D97-AF65-F5344CB8AC3E}">
        <p14:creationId xmlns:p14="http://schemas.microsoft.com/office/powerpoint/2010/main" val="3673617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41AC9-7DC1-75BC-1AC1-9A763709E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48890C-DC5F-D11F-0C61-B6CDAD3A3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84B4ED-FBB3-B948-E1F0-2F418A227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546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解释型：对应编译型</a:t>
            </a:r>
            <a:r>
              <a:rPr lang="en-US" altLang="zh-CN" dirty="0"/>
              <a:t>(</a:t>
            </a:r>
            <a:r>
              <a:rPr lang="zh-CN" altLang="en-US" dirty="0"/>
              <a:t>需先将代码编译为机器码再运行</a:t>
            </a:r>
            <a:r>
              <a:rPr lang="en-US" altLang="zh-CN" dirty="0"/>
              <a:t>)</a:t>
            </a:r>
            <a:r>
              <a:rPr lang="zh-CN" altLang="en-US" dirty="0"/>
              <a:t>。通过解释器解释，直接执行代码（编译和运行是连续步骤）。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高级编程语言：高度封装的编程语言。以人类日常语言为基础，对人类具有较高可读性的编程语言。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通用：能够用于不同领域的编程语言。反例，</a:t>
            </a:r>
            <a:r>
              <a:rPr lang="en-US" altLang="zh-CN" dirty="0"/>
              <a:t>ENVI-IDL</a:t>
            </a:r>
            <a:r>
              <a:rPr lang="zh-CN" altLang="en-US" dirty="0"/>
              <a:t>编程语言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范罗苏姆头发茂盛。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010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491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025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160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728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62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041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313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B58C3-1BBF-B7DA-86E5-DE251F1C0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8618FF-964A-CC9D-BD8A-FADA992AD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3BE027-06F1-EB06-A0B8-17B970C3F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088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3262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05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8E354-736F-2F02-6EC3-EF936F8E9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5258BB-6E88-CC1A-C391-401B1B21E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4DE69E-175C-A4B9-1F64-BE8AA58D3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重点：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；难点：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85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4C0B5-F015-5288-F0CA-A862F9F9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D3C658-43CC-843E-853F-7EE0B6614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9C7225-CBC2-5DEA-3AAD-CF16D69C6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0258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3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期末考试前进行考前测试，熟悉试题。</a:t>
            </a:r>
          </a:p>
        </p:txBody>
      </p:sp>
    </p:spTree>
    <p:extLst>
      <p:ext uri="{BB962C8B-B14F-4D97-AF65-F5344CB8AC3E}">
        <p14:creationId xmlns:p14="http://schemas.microsoft.com/office/powerpoint/2010/main" val="224765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12192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2438400" y="1828800"/>
            <a:ext cx="92456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4572000"/>
            <a:ext cx="92456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3117" y="981078"/>
            <a:ext cx="103632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-26988"/>
            <a:ext cx="3048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89408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12192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981078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981078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8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09685" y="646740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12192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60939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117" y="981078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3945237"/>
            <a:ext cx="10363200" cy="46166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3919" y="1087440"/>
            <a:ext cx="5369983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07100" y="1087440"/>
            <a:ext cx="5369984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39346"/>
            <a:ext cx="5386917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639346"/>
            <a:ext cx="5389033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26653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6832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17677" y="1087439"/>
            <a:ext cx="3459409" cy="233294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76219" y="115891"/>
            <a:ext cx="2891367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30675" y="115891"/>
            <a:ext cx="2942344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981078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8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3802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6030021" y="-5257469"/>
            <a:ext cx="72000" cy="1213204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11385532" y="38090"/>
            <a:ext cx="72000" cy="154093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" y="3"/>
            <a:ext cx="12189884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91"/>
            <a:ext cx="11567584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3919" y="1087439"/>
            <a:ext cx="10943167" cy="23329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03267" y="6499228"/>
            <a:ext cx="28448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Help:%E8%8B%B1%E8%AA%9E%E5%9C%8B%E9%9A%9B%E9%9F%B3%E6%A8%9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4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6000" b="1" dirty="0">
                <a:solidFill>
                  <a:srgbClr val="FF0000"/>
                </a:solidFill>
                <a:latin typeface="微软雅黑"/>
                <a:ea typeface="微软雅黑"/>
              </a:rPr>
              <a:t>地学编程基础</a:t>
            </a:r>
            <a:endParaRPr lang="zh-CN" altLang="zh-CN" sz="60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32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7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831821" y="5474698"/>
            <a:ext cx="862795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err="1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6" y="243147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4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859109" y="243144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云南大学</a:t>
            </a:r>
            <a:r>
              <a:rPr lang="en-US" altLang="zh-CN" sz="1800" b="1" dirty="0">
                <a:solidFill>
                  <a:prstClr val="black"/>
                </a:solidFill>
                <a:latin typeface="微软雅黑"/>
                <a:ea typeface="微软雅黑"/>
              </a:rPr>
              <a:t>《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 </a:t>
            </a:r>
            <a:r>
              <a:rPr lang="zh-CN" altLang="en-US" sz="1800" b="1" dirty="0">
                <a:solidFill>
                  <a:prstClr val="black"/>
                </a:solidFill>
                <a:latin typeface="微软雅黑"/>
                <a:ea typeface="微软雅黑"/>
              </a:rPr>
              <a:t>地学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编程基础</a:t>
            </a:r>
            <a:r>
              <a:rPr lang="en-US" altLang="zh-CN" sz="1800" b="1" dirty="0">
                <a:solidFill>
                  <a:prstClr val="black"/>
                </a:solidFill>
                <a:latin typeface="微软雅黑"/>
                <a:ea typeface="微软雅黑"/>
              </a:rPr>
              <a:t>》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2161373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111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6179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N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编程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环境配置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61793" y="3327050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程序设计简介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96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61793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计算机原理与程序设计概述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663" y="3353675"/>
            <a:ext cx="12154674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7730" y="3750704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8" name="矩形 7"/>
          <p:cNvSpPr/>
          <p:nvPr/>
        </p:nvSpPr>
        <p:spPr>
          <a:xfrm>
            <a:off x="18662" y="4896724"/>
            <a:ext cx="12154673" cy="73382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F129A-FF63-24A6-A57D-00161683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B66C00-EDCE-04F7-7400-295D59E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39ACD-DB86-70B8-79B8-0619E0D2588B}"/>
              </a:ext>
            </a:extLst>
          </p:cNvPr>
          <p:cNvSpPr txBox="1"/>
          <p:nvPr/>
        </p:nvSpPr>
        <p:spPr>
          <a:xfrm>
            <a:off x="553616" y="846751"/>
            <a:ext cx="9796719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计算机核心组成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B476-000D-1357-72EF-2B78C59AC79D}"/>
              </a:ext>
            </a:extLst>
          </p:cNvPr>
          <p:cNvSpPr txBox="1"/>
          <p:nvPr/>
        </p:nvSpPr>
        <p:spPr>
          <a:xfrm>
            <a:off x="553616" y="1636800"/>
            <a:ext cx="546773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硬件层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：运算器、控制器、寄存器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内存（</a:t>
            </a:r>
            <a:r>
              <a:rPr lang="en-US" altLang="zh-CN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RAM</a:t>
            </a:r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：临时存储程序与数据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硬盘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：永久存储数据。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设备 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：键盘、鼠标、网络接口、显示器。</a:t>
            </a:r>
            <a:endParaRPr lang="en-US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6B5E3-0388-9AA6-FF0C-4997994FECC5}"/>
              </a:ext>
            </a:extLst>
          </p:cNvPr>
          <p:cNvSpPr txBox="1"/>
          <p:nvPr/>
        </p:nvSpPr>
        <p:spPr>
          <a:xfrm>
            <a:off x="553616" y="4791406"/>
            <a:ext cx="603379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dirty="0" err="1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软件层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b="1" dirty="0" err="1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：资源管理、进程调度。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：如微信、</a:t>
            </a:r>
            <a:r>
              <a:rPr lang="en-US" altLang="zh-CN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office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办公软件等。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94883C-DAA1-878F-1EEC-D7703207E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2740"/>
            <a:ext cx="5861538" cy="37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0628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D71C0-BA42-82F4-F42A-EECC3E84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B5E75D2-E9A1-0DC6-EBC4-057A4E894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5" y="8526"/>
            <a:ext cx="10475170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1F7CF-01FF-912E-A84B-89E9F0C358AE}"/>
              </a:ext>
            </a:extLst>
          </p:cNvPr>
          <p:cNvSpPr txBox="1"/>
          <p:nvPr/>
        </p:nvSpPr>
        <p:spPr>
          <a:xfrm>
            <a:off x="572278" y="846751"/>
            <a:ext cx="9778057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计算机数据基础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29379-9842-F50A-9123-297292711161}"/>
              </a:ext>
            </a:extLst>
          </p:cNvPr>
          <p:cNvSpPr txBox="1"/>
          <p:nvPr/>
        </p:nvSpPr>
        <p:spPr>
          <a:xfrm>
            <a:off x="416768" y="1682124"/>
            <a:ext cx="5850851" cy="482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二进制数据：</a:t>
            </a:r>
            <a:endParaRPr lang="en-US" altLang="zh-CN" sz="26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二进制数据是计算机中数据的基本形式。</a:t>
            </a:r>
            <a:endParaRPr lang="en-US" altLang="zh-CN" sz="2600" b="1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二进制定义：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是在数学和数字电路中以</a:t>
            </a:r>
            <a:r>
              <a:rPr lang="en-US" altLang="zh-CN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为基数的记数系统。</a:t>
            </a:r>
            <a:endParaRPr lang="en-US" altLang="zh-CN" sz="26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rgbClr val="C00000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数据编码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：将原始数据转换为计算机可读取和处理的二进制格式的过程。解码为相反过程。</a:t>
            </a:r>
            <a:endParaRPr lang="en-US" altLang="zh-CN" sz="26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7E118-7228-5B85-5913-92F35BE4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42" t="14008" r="15229" b="20972"/>
          <a:stretch>
            <a:fillRect/>
          </a:stretch>
        </p:blipFill>
        <p:spPr>
          <a:xfrm>
            <a:off x="6350787" y="2357509"/>
            <a:ext cx="5764776" cy="34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589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3644-7B40-BE4D-A8C1-7EB142458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37B010-5073-A5CA-8B9F-F90C32DB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05DFD-20B3-3517-7CDA-8B2336C35C6D}"/>
              </a:ext>
            </a:extLst>
          </p:cNvPr>
          <p:cNvSpPr txBox="1"/>
          <p:nvPr/>
        </p:nvSpPr>
        <p:spPr>
          <a:xfrm>
            <a:off x="460766" y="846751"/>
            <a:ext cx="542996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计算机运行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B6D9C-295C-FF17-34D3-16F995CEDEB5}"/>
              </a:ext>
            </a:extLst>
          </p:cNvPr>
          <p:cNvSpPr txBox="1"/>
          <p:nvPr/>
        </p:nvSpPr>
        <p:spPr>
          <a:xfrm>
            <a:off x="460767" y="1636800"/>
            <a:ext cx="8239700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5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5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如何执行指令：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取指：从内存读取指令；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解码：解析指令（如加法），并将其翻译为机器语言；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执行：执行计算；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写回：结果保存到寄存器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内存。</a:t>
            </a:r>
          </a:p>
          <a:p>
            <a:pPr algn="just">
              <a:lnSpc>
                <a:spcPct val="150000"/>
              </a:lnSpc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指令示例：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ADD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R2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（将寄存器中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R2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的值相加）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444C41E-74E8-7EEA-737B-07CC3000857C}"/>
              </a:ext>
            </a:extLst>
          </p:cNvPr>
          <p:cNvGrpSpPr/>
          <p:nvPr/>
        </p:nvGrpSpPr>
        <p:grpSpPr>
          <a:xfrm>
            <a:off x="9002405" y="860838"/>
            <a:ext cx="2100013" cy="5246824"/>
            <a:chOff x="8796516" y="926879"/>
            <a:chExt cx="2100013" cy="524682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B794DD0-4C88-0ED1-2F40-5D566DC09EFA}"/>
                </a:ext>
              </a:extLst>
            </p:cNvPr>
            <p:cNvSpPr/>
            <p:nvPr/>
          </p:nvSpPr>
          <p:spPr>
            <a:xfrm>
              <a:off x="8802866" y="1648738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取指令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EA4A450-FF18-48FA-E8A5-674AE89CC546}"/>
                </a:ext>
              </a:extLst>
            </p:cNvPr>
            <p:cNvSpPr/>
            <p:nvPr/>
          </p:nvSpPr>
          <p:spPr>
            <a:xfrm>
              <a:off x="8802866" y="2890889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解码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770B02E-9749-88D3-3CCA-AD497BDD021E}"/>
                </a:ext>
              </a:extLst>
            </p:cNvPr>
            <p:cNvSpPr/>
            <p:nvPr/>
          </p:nvSpPr>
          <p:spPr>
            <a:xfrm>
              <a:off x="8802866" y="4133040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执行</a:t>
              </a:r>
            </a:p>
          </p:txBody>
        </p: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B2FB2615-54E9-DC7C-61F3-A9B159B4C386}"/>
                </a:ext>
              </a:extLst>
            </p:cNvPr>
            <p:cNvCxnSpPr>
              <a:cxnSpLocks/>
              <a:stCxn id="24" idx="2"/>
              <a:endCxn id="8" idx="0"/>
            </p:cNvCxnSpPr>
            <p:nvPr/>
          </p:nvCxnSpPr>
          <p:spPr bwMode="auto">
            <a:xfrm rot="5400000" flipH="1" flipV="1">
              <a:off x="7336551" y="3908046"/>
              <a:ext cx="4524965" cy="6350"/>
            </a:xfrm>
            <a:prstGeom prst="bentConnector5">
              <a:avLst>
                <a:gd name="adj1" fmla="val -5052"/>
                <a:gd name="adj2" fmla="val 25633780"/>
                <a:gd name="adj3" fmla="val 105052"/>
              </a:avLst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1F219CF-EF2E-9795-824A-725BC1105727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 bwMode="auto">
            <a:xfrm>
              <a:off x="9602209" y="2440900"/>
              <a:ext cx="0" cy="44998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DD49A83-2EAF-FD70-8712-B89B536F855B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 bwMode="auto">
            <a:xfrm>
              <a:off x="9602209" y="3683051"/>
              <a:ext cx="0" cy="44998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7E42B6C-A80B-A6FC-4C2C-CA795F7B7DEF}"/>
                </a:ext>
              </a:extLst>
            </p:cNvPr>
            <p:cNvSpPr txBox="1"/>
            <p:nvPr/>
          </p:nvSpPr>
          <p:spPr>
            <a:xfrm>
              <a:off x="10093104" y="926879"/>
              <a:ext cx="803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</a:rPr>
                <a:t>循环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F33A4C7E-6180-FC53-776B-497FA315D274}"/>
                </a:ext>
              </a:extLst>
            </p:cNvPr>
            <p:cNvSpPr/>
            <p:nvPr/>
          </p:nvSpPr>
          <p:spPr>
            <a:xfrm>
              <a:off x="8796516" y="5381541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写回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82968EA1-5B7D-AD87-4471-043D2F96F24D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 bwMode="auto">
            <a:xfrm flipH="1">
              <a:off x="9595859" y="4925202"/>
              <a:ext cx="6350" cy="45633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67140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D5168-3385-20FC-704A-C793AB53E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E5C1532-2A14-03E0-A2E3-2D7B12FF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4D399-DF6D-41C8-58D3-A12E6DBC7986}"/>
              </a:ext>
            </a:extLst>
          </p:cNvPr>
          <p:cNvSpPr txBox="1"/>
          <p:nvPr/>
        </p:nvSpPr>
        <p:spPr>
          <a:xfrm>
            <a:off x="332357" y="1708704"/>
            <a:ext cx="6813285" cy="3628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算法与编程：</a:t>
            </a:r>
            <a:endParaRPr lang="en-US" altLang="zh-CN" sz="28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算法定义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：解决问题的明确步骤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编程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：将算法转换为计算机能理解和执行的代码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：执行时间随数据规模的增长趋势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空间复杂度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：内存占用随数据规模的增长趋势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C234F0-9009-D8AE-3021-694C88ADE5B8}"/>
              </a:ext>
            </a:extLst>
          </p:cNvPr>
          <p:cNvGrpSpPr/>
          <p:nvPr/>
        </p:nvGrpSpPr>
        <p:grpSpPr>
          <a:xfrm>
            <a:off x="7500752" y="1276150"/>
            <a:ext cx="4493133" cy="4599258"/>
            <a:chOff x="7249740" y="1630256"/>
            <a:chExt cx="4493133" cy="459925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813431D-3119-53AD-BFDC-AA9EEF347D94}"/>
                </a:ext>
              </a:extLst>
            </p:cNvPr>
            <p:cNvSpPr/>
            <p:nvPr/>
          </p:nvSpPr>
          <p:spPr>
            <a:xfrm>
              <a:off x="7255796" y="1630256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提出问题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2F60443-0851-4193-AD1C-0B4F42E8520C}"/>
                </a:ext>
              </a:extLst>
            </p:cNvPr>
            <p:cNvSpPr/>
            <p:nvPr/>
          </p:nvSpPr>
          <p:spPr>
            <a:xfrm>
              <a:off x="7255796" y="2890839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问题分析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C70776D-C431-81A0-CF92-55F71E9F6110}"/>
                </a:ext>
              </a:extLst>
            </p:cNvPr>
            <p:cNvSpPr/>
            <p:nvPr/>
          </p:nvSpPr>
          <p:spPr>
            <a:xfrm>
              <a:off x="7249740" y="4187754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数学建模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4DDAF4-6341-6172-716D-89F23F45603A}"/>
                </a:ext>
              </a:extLst>
            </p:cNvPr>
            <p:cNvSpPr/>
            <p:nvPr/>
          </p:nvSpPr>
          <p:spPr>
            <a:xfrm>
              <a:off x="7249740" y="5484671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编写程序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251D070-0A3F-5E36-6345-1E726EFE16C9}"/>
                </a:ext>
              </a:extLst>
            </p:cNvPr>
            <p:cNvSpPr/>
            <p:nvPr/>
          </p:nvSpPr>
          <p:spPr>
            <a:xfrm>
              <a:off x="9756626" y="1630256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运行程序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83859E2-9A1A-2D41-BBF5-298B493EFB71}"/>
                </a:ext>
              </a:extLst>
            </p:cNvPr>
            <p:cNvSpPr/>
            <p:nvPr/>
          </p:nvSpPr>
          <p:spPr>
            <a:xfrm>
              <a:off x="9756626" y="2890839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获得结果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DDC976F-E067-4DEA-3D75-23393A907863}"/>
                </a:ext>
              </a:extLst>
            </p:cNvPr>
            <p:cNvSpPr/>
            <p:nvPr/>
          </p:nvSpPr>
          <p:spPr>
            <a:xfrm>
              <a:off x="9756626" y="4187754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解决问题</a:t>
              </a:r>
            </a:p>
          </p:txBody>
        </p:sp>
        <p:cxnSp>
          <p:nvCxnSpPr>
            <p:cNvPr id="13" name="连接符: 肘形 12">
              <a:extLst>
                <a:ext uri="{FF2B5EF4-FFF2-40B4-BE49-F238E27FC236}">
                  <a16:creationId xmlns:a16="http://schemas.microsoft.com/office/drawing/2014/main" id="{651632FC-96A6-7A8B-DF04-590B2AC52BF0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 bwMode="auto">
            <a:xfrm flipV="1">
              <a:off x="9235987" y="1630256"/>
              <a:ext cx="1513763" cy="4226837"/>
            </a:xfrm>
            <a:prstGeom prst="bentConnector4">
              <a:avLst>
                <a:gd name="adj1" fmla="val 17197"/>
                <a:gd name="adj2" fmla="val 105408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60B6EFE7-4327-14B1-1A2E-FF44973C924F}"/>
                </a:ext>
              </a:extLst>
            </p:cNvPr>
            <p:cNvCxnSpPr>
              <a:stCxn id="2" idx="2"/>
              <a:endCxn id="4" idx="0"/>
            </p:cNvCxnSpPr>
            <p:nvPr/>
          </p:nvCxnSpPr>
          <p:spPr bwMode="auto">
            <a:xfrm>
              <a:off x="8248920" y="2375099"/>
              <a:ext cx="0" cy="515740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1021103-A8B9-15C2-6BAB-7A63522D5C98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 bwMode="auto">
            <a:xfrm flipH="1">
              <a:off x="8242864" y="3635682"/>
              <a:ext cx="6056" cy="552072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5E9C8D11-EAFE-B194-2FBD-115B7477CB31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auto">
            <a:xfrm>
              <a:off x="8242864" y="4932597"/>
              <a:ext cx="0" cy="552074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6FC0F6FA-A8EE-82FA-5F2E-953AD364F6B3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 bwMode="auto">
            <a:xfrm>
              <a:off x="10749750" y="2375099"/>
              <a:ext cx="0" cy="515740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DA14B9E-C0A5-73D3-038C-B1BCF723451A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 bwMode="auto">
            <a:xfrm>
              <a:off x="10749750" y="3635682"/>
              <a:ext cx="0" cy="552072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">
            <a:extLst>
              <a:ext uri="{FF2B5EF4-FFF2-40B4-BE49-F238E27FC236}">
                <a16:creationId xmlns:a16="http://schemas.microsoft.com/office/drawing/2014/main" id="{C456BE67-AF53-BFA2-0E1B-8C5835563AE9}"/>
              </a:ext>
            </a:extLst>
          </p:cNvPr>
          <p:cNvSpPr txBox="1"/>
          <p:nvPr/>
        </p:nvSpPr>
        <p:spPr>
          <a:xfrm>
            <a:off x="378920" y="846751"/>
            <a:ext cx="583258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计算机程序设计概述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C93FDF-9E42-F354-4443-434A673B8B7D}"/>
              </a:ext>
            </a:extLst>
          </p:cNvPr>
          <p:cNvSpPr txBox="1"/>
          <p:nvPr/>
        </p:nvSpPr>
        <p:spPr>
          <a:xfrm>
            <a:off x="7500752" y="5921195"/>
            <a:ext cx="449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accent2"/>
                </a:solidFill>
                <a:latin typeface="+mn-ea"/>
                <a:ea typeface="+mn-ea"/>
              </a:rPr>
              <a:t>程序设计过程</a:t>
            </a:r>
          </a:p>
        </p:txBody>
      </p:sp>
    </p:spTree>
    <p:extLst>
      <p:ext uri="{BB962C8B-B14F-4D97-AF65-F5344CB8AC3E}">
        <p14:creationId xmlns:p14="http://schemas.microsoft.com/office/powerpoint/2010/main" val="7655717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D5122-F886-F434-1B74-466A64DC5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07DB98C-8FC2-1089-9099-0DCAB50E6E9D}"/>
              </a:ext>
            </a:extLst>
          </p:cNvPr>
          <p:cNvSpPr/>
          <p:nvPr/>
        </p:nvSpPr>
        <p:spPr>
          <a:xfrm>
            <a:off x="6364466" y="1590736"/>
            <a:ext cx="4971672" cy="463287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95B237E-85F7-993B-F078-BAF9BFA4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68D2D-B1C4-E65C-6581-EFB90DBC6E31}"/>
              </a:ext>
            </a:extLst>
          </p:cNvPr>
          <p:cNvSpPr txBox="1"/>
          <p:nvPr/>
        </p:nvSpPr>
        <p:spPr>
          <a:xfrm>
            <a:off x="378920" y="846751"/>
            <a:ext cx="583258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计算机程序设计概述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915E-166B-DC37-C9BE-099FED014CF1}"/>
              </a:ext>
            </a:extLst>
          </p:cNvPr>
          <p:cNvSpPr txBox="1"/>
          <p:nvPr/>
        </p:nvSpPr>
        <p:spPr>
          <a:xfrm>
            <a:off x="396063" y="1590737"/>
            <a:ext cx="5696306" cy="463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程序设计语言层级：</a:t>
            </a:r>
            <a:endParaRPr lang="en-US" altLang="zh-CN" sz="32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机器语言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：二进制指令（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直接执行）</a:t>
            </a:r>
            <a:endParaRPr lang="en-US" altLang="zh-CN" sz="28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汇编语言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：接近机器语言，是一种低级编程语言</a:t>
            </a:r>
            <a:endParaRPr lang="en-US" altLang="zh-CN" sz="28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774422F-D8E3-2A3E-7E64-9DD6504C2B52}"/>
              </a:ext>
            </a:extLst>
          </p:cNvPr>
          <p:cNvGrpSpPr/>
          <p:nvPr/>
        </p:nvGrpSpPr>
        <p:grpSpPr>
          <a:xfrm>
            <a:off x="6459786" y="5126206"/>
            <a:ext cx="1980031" cy="1012098"/>
            <a:chOff x="7969207" y="3757576"/>
            <a:chExt cx="1980031" cy="10120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7D0B22-ACD6-5CAD-307D-087E91AF68FD}"/>
                </a:ext>
              </a:extLst>
            </p:cNvPr>
            <p:cNvSpPr txBox="1"/>
            <p:nvPr/>
          </p:nvSpPr>
          <p:spPr>
            <a:xfrm>
              <a:off x="7969207" y="3757576"/>
              <a:ext cx="1689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CN" b="1" dirty="0">
                  <a:solidFill>
                    <a:srgbClr val="C00000"/>
                  </a:solidFill>
                  <a:latin typeface="+mn-ea"/>
                  <a:ea typeface="+mn-ea"/>
                </a:rPr>
                <a:t>汇编语言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EF604A1-DA48-7384-C5B0-144CDD8089D2}"/>
                </a:ext>
              </a:extLst>
            </p:cNvPr>
            <p:cNvSpPr txBox="1"/>
            <p:nvPr/>
          </p:nvSpPr>
          <p:spPr>
            <a:xfrm>
              <a:off x="7969208" y="4308009"/>
              <a:ext cx="19800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R1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R2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b="1" dirty="0">
                <a:solidFill>
                  <a:srgbClr val="333399"/>
                </a:solidFill>
              </a:endParaRPr>
            </a:p>
          </p:txBody>
        </p:sp>
      </p:grpSp>
      <p:sp>
        <p:nvSpPr>
          <p:cNvPr id="10" name="TextBox 6">
            <a:extLst>
              <a:ext uri="{FF2B5EF4-FFF2-40B4-BE49-F238E27FC236}">
                <a16:creationId xmlns:a16="http://schemas.microsoft.com/office/drawing/2014/main" id="{5579C601-7411-5262-0453-BD21073817FF}"/>
              </a:ext>
            </a:extLst>
          </p:cNvPr>
          <p:cNvSpPr txBox="1"/>
          <p:nvPr/>
        </p:nvSpPr>
        <p:spPr>
          <a:xfrm>
            <a:off x="6459786" y="3096861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chemeClr val="bg2"/>
                </a:solidFill>
                <a:latin typeface="+mn-ea"/>
                <a:ea typeface="+mn-ea"/>
              </a:rPr>
              <a:t>两整数相加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0957EA3-4933-E419-FAC8-DCF0111748B3}"/>
              </a:ext>
            </a:extLst>
          </p:cNvPr>
          <p:cNvGrpSpPr/>
          <p:nvPr/>
        </p:nvGrpSpPr>
        <p:grpSpPr>
          <a:xfrm>
            <a:off x="8969514" y="1647671"/>
            <a:ext cx="1960456" cy="3250560"/>
            <a:chOff x="9546965" y="737847"/>
            <a:chExt cx="1960456" cy="3250560"/>
          </a:xfrm>
        </p:grpSpPr>
        <p:pic>
          <p:nvPicPr>
            <p:cNvPr id="5" name="Picture 4" descr="A close-up of a number&#10;&#10;AI-generated content may be incorrect.">
              <a:extLst>
                <a:ext uri="{FF2B5EF4-FFF2-40B4-BE49-F238E27FC236}">
                  <a16:creationId xmlns:a16="http://schemas.microsoft.com/office/drawing/2014/main" id="{12B5E0E6-8B48-0219-8826-C977ED627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7329" y="1205072"/>
              <a:ext cx="1940092" cy="278333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5959EFDD-D348-B712-D018-25919B274190}"/>
                </a:ext>
              </a:extLst>
            </p:cNvPr>
            <p:cNvSpPr txBox="1"/>
            <p:nvPr/>
          </p:nvSpPr>
          <p:spPr>
            <a:xfrm>
              <a:off x="9546965" y="737847"/>
              <a:ext cx="1960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+mn-ea"/>
                  <a:ea typeface="+mn-ea"/>
                </a:rPr>
                <a:t>机器语言</a:t>
              </a:r>
              <a:endParaRPr lang="en-CN" b="1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E35E75E-9E39-3C39-E8BE-A14E23628190}"/>
              </a:ext>
            </a:extLst>
          </p:cNvPr>
          <p:cNvGrpSpPr/>
          <p:nvPr/>
        </p:nvGrpSpPr>
        <p:grpSpPr>
          <a:xfrm>
            <a:off x="8655221" y="5170469"/>
            <a:ext cx="2765696" cy="967835"/>
            <a:chOff x="8552275" y="5691985"/>
            <a:chExt cx="2765696" cy="9678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4F04E4-95AA-EA43-1B81-1017B392FE22}"/>
                </a:ext>
              </a:extLst>
            </p:cNvPr>
            <p:cNvSpPr txBox="1"/>
            <p:nvPr/>
          </p:nvSpPr>
          <p:spPr>
            <a:xfrm>
              <a:off x="8553877" y="5691985"/>
              <a:ext cx="1291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+mn-ea"/>
                  <a:ea typeface="+mn-ea"/>
                </a:rPr>
                <a:t>P</a:t>
              </a:r>
              <a:r>
                <a:rPr lang="en-CN" b="1" dirty="0">
                  <a:solidFill>
                    <a:srgbClr val="C00000"/>
                  </a:solidFill>
                  <a:latin typeface="+mn-ea"/>
                  <a:ea typeface="+mn-ea"/>
                </a:rPr>
                <a:t>ython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6FC6AB4-ED62-DFBC-4A55-CC78F9E09965}"/>
                </a:ext>
              </a:extLst>
            </p:cNvPr>
            <p:cNvSpPr txBox="1"/>
            <p:nvPr/>
          </p:nvSpPr>
          <p:spPr>
            <a:xfrm>
              <a:off x="8552275" y="6198155"/>
              <a:ext cx="27656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num_1 + num_2</a:t>
              </a:r>
              <a:endParaRPr lang="zh-CN" altLang="en-US" b="1" dirty="0">
                <a:solidFill>
                  <a:srgbClr val="33339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8664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4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程序设计简介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47397" y="846748"/>
            <a:ext cx="980293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47397" y="1497481"/>
            <a:ext cx="7500534" cy="3858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zh-CN" b="1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（英国发音：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  <a:hlinkClick r:id="rId3" tooltip="Help:英语国际音标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/ˈpaɪθən/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；美国发音：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  <a:hlinkClick r:id="rId3" tooltip="Help:英语国际音标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/ˈpaɪθɑːn/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），是一种广泛使用的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解释型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、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高级的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、和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通用的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编程语言。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是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吉多</a:t>
            </a:r>
            <a:r>
              <a:rPr lang="en-US" altLang="zh-CN" b="1" u="sng" dirty="0">
                <a:solidFill>
                  <a:srgbClr val="151515"/>
                </a:solidFill>
                <a:latin typeface="+mn-ea"/>
                <a:ea typeface="+mn-ea"/>
              </a:rPr>
              <a:t>·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范罗苏姆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1980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年代后期开始研发，于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1991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年首次发布的编程语言。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89F6CD5-270F-AD2C-1153-8170963A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37" y="1472601"/>
            <a:ext cx="2775658" cy="416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3F871B1-EAE8-7534-2805-0EB36E0D9C90}"/>
              </a:ext>
            </a:extLst>
          </p:cNvPr>
          <p:cNvSpPr txBox="1"/>
          <p:nvPr/>
        </p:nvSpPr>
        <p:spPr>
          <a:xfrm>
            <a:off x="8420037" y="5625161"/>
            <a:ext cx="27756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吉多</a:t>
            </a:r>
            <a:r>
              <a:rPr lang="en-US" altLang="zh-CN" sz="1800" dirty="0">
                <a:solidFill>
                  <a:srgbClr val="151515"/>
                </a:solidFill>
                <a:latin typeface="+mn-ea"/>
                <a:ea typeface="+mn-ea"/>
              </a:rPr>
              <a:t>·</a:t>
            </a:r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范罗苏姆</a:t>
            </a:r>
            <a:endParaRPr lang="en-US" altLang="zh-CN" sz="1800" dirty="0">
              <a:solidFill>
                <a:srgbClr val="151515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（摄于</a:t>
            </a:r>
            <a:r>
              <a:rPr lang="en-US" altLang="zh-CN" sz="1800" dirty="0">
                <a:solidFill>
                  <a:srgbClr val="151515"/>
                </a:solidFill>
                <a:latin typeface="+mn-ea"/>
                <a:ea typeface="+mn-ea"/>
              </a:rPr>
              <a:t>2006</a:t>
            </a:r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）</a:t>
            </a:r>
            <a:endParaRPr lang="zh-CN" altLang="en-US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34955" y="846748"/>
            <a:ext cx="981538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389964" y="2295279"/>
            <a:ext cx="6098241" cy="3409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的设计哲学，强调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代码的可读性和简洁的语法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。相比于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C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语言或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Java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</a:t>
            </a:r>
            <a:r>
              <a:rPr lang="en-US" altLang="zh-CN" sz="2800" b="1" u="sng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让开发者能够用更少的代码表达想法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B29464D-8065-7C6D-E2B4-8C76D002430A}"/>
              </a:ext>
            </a:extLst>
          </p:cNvPr>
          <p:cNvGrpSpPr/>
          <p:nvPr/>
        </p:nvGrpSpPr>
        <p:grpSpPr>
          <a:xfrm>
            <a:off x="6679434" y="1282210"/>
            <a:ext cx="4617262" cy="2350630"/>
            <a:chOff x="4265480" y="1444374"/>
            <a:chExt cx="4747891" cy="235063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680B48F-5950-7F4F-4FE2-3B263AFD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963" y="1851496"/>
              <a:ext cx="4741408" cy="1943508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ADAFA4E-D3F7-C2EC-494B-3A08BA9CB11D}"/>
                </a:ext>
              </a:extLst>
            </p:cNvPr>
            <p:cNvSpPr txBox="1"/>
            <p:nvPr/>
          </p:nvSpPr>
          <p:spPr>
            <a:xfrm>
              <a:off x="4265480" y="1444374"/>
              <a:ext cx="4741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C</a:t>
              </a:r>
              <a:r>
                <a:rPr lang="zh-CN" altLang="en-US" sz="2200" b="1" dirty="0">
                  <a:solidFill>
                    <a:srgbClr val="00B050"/>
                  </a:solidFill>
                  <a:latin typeface="+mn-ea"/>
                  <a:ea typeface="+mn-ea"/>
                </a:rPr>
                <a:t>语言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31663A-00D0-B0A4-01B6-40831AD07B6B}"/>
              </a:ext>
            </a:extLst>
          </p:cNvPr>
          <p:cNvGrpSpPr/>
          <p:nvPr/>
        </p:nvGrpSpPr>
        <p:grpSpPr>
          <a:xfrm>
            <a:off x="6692496" y="3645905"/>
            <a:ext cx="4610958" cy="1656227"/>
            <a:chOff x="4271962" y="3813127"/>
            <a:chExt cx="4741409" cy="165622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E466837-FB43-79DE-A9EC-822EB8AC5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962" y="4187594"/>
              <a:ext cx="4741409" cy="128176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311F16-09EF-F498-7EFB-A1324ABA72E2}"/>
                </a:ext>
              </a:extLst>
            </p:cNvPr>
            <p:cNvSpPr txBox="1"/>
            <p:nvPr/>
          </p:nvSpPr>
          <p:spPr>
            <a:xfrm>
              <a:off x="4284204" y="3813127"/>
              <a:ext cx="47291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JAVA</a:t>
              </a:r>
              <a:endParaRPr lang="zh-CN" altLang="en-US" sz="2200" b="1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BCAAFE-EC7F-F2ED-F313-2E4F57C52873}"/>
              </a:ext>
            </a:extLst>
          </p:cNvPr>
          <p:cNvGrpSpPr/>
          <p:nvPr/>
        </p:nvGrpSpPr>
        <p:grpSpPr>
          <a:xfrm>
            <a:off x="6704738" y="5288343"/>
            <a:ext cx="4617262" cy="1244751"/>
            <a:chOff x="4265480" y="5384897"/>
            <a:chExt cx="4747891" cy="124475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63200F9-3801-6655-4303-8E40B86C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5480" y="5801292"/>
              <a:ext cx="4747891" cy="828356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0CE082D-7C58-EB19-487B-AF76E1109811}"/>
                </a:ext>
              </a:extLst>
            </p:cNvPr>
            <p:cNvSpPr txBox="1"/>
            <p:nvPr/>
          </p:nvSpPr>
          <p:spPr>
            <a:xfrm>
              <a:off x="4271962" y="5384897"/>
              <a:ext cx="47414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Python</a:t>
              </a:r>
              <a:endParaRPr lang="zh-CN" altLang="en-US" sz="2200" b="1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9023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DFF432-0DFC-3AE0-E128-7C19088D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AF6AC0-A75F-623B-7F22-EFC844683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3585FB-DF11-E57A-1C11-188719CB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897" b="19642"/>
          <a:stretch>
            <a:fillRect/>
          </a:stretch>
        </p:blipFill>
        <p:spPr>
          <a:xfrm>
            <a:off x="5701697" y="1156674"/>
            <a:ext cx="4681960" cy="51996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103FCB-48D7-8D7C-87CD-7FD884BD501B}"/>
              </a:ext>
            </a:extLst>
          </p:cNvPr>
          <p:cNvSpPr txBox="1"/>
          <p:nvPr/>
        </p:nvSpPr>
        <p:spPr>
          <a:xfrm>
            <a:off x="773252" y="1558775"/>
            <a:ext cx="51488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</a:rPr>
              <a:t>课程群（</a:t>
            </a:r>
            <a:r>
              <a:rPr lang="en-US" altLang="zh-CN" sz="4800" b="1" dirty="0">
                <a:solidFill>
                  <a:srgbClr val="FF0000"/>
                </a:solidFill>
              </a:rPr>
              <a:t>QQ</a:t>
            </a:r>
            <a:r>
              <a:rPr lang="zh-CN" altLang="en-US" sz="4800" b="1" dirty="0">
                <a:solidFill>
                  <a:srgbClr val="FF0000"/>
                </a:solidFill>
              </a:rPr>
              <a:t>）</a:t>
            </a:r>
            <a:endParaRPr lang="en-US" altLang="zh-CN" sz="4800" b="1" dirty="0">
              <a:solidFill>
                <a:srgbClr val="FF0000"/>
              </a:solidFill>
            </a:endParaRPr>
          </a:p>
          <a:p>
            <a:r>
              <a:rPr lang="zh-CN" altLang="en-US" sz="4800" b="1" dirty="0">
                <a:solidFill>
                  <a:srgbClr val="FF0000"/>
                </a:solidFill>
              </a:rPr>
              <a:t>群号：</a:t>
            </a:r>
            <a:r>
              <a:rPr lang="en-US" altLang="zh-CN" sz="4800" b="1" dirty="0">
                <a:solidFill>
                  <a:srgbClr val="FF0000"/>
                </a:solidFill>
              </a:rPr>
              <a:t>813585879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9244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625309" y="846748"/>
            <a:ext cx="9725026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671069" y="1604182"/>
            <a:ext cx="991206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accent2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chemeClr val="accent2"/>
                </a:solidFill>
                <a:latin typeface="+mn-ea"/>
                <a:ea typeface="+mn-ea"/>
              </a:rPr>
              <a:t>为什么流行</a:t>
            </a:r>
            <a:r>
              <a:rPr lang="en-US" altLang="zh-CN" sz="3200" b="1" dirty="0">
                <a:solidFill>
                  <a:schemeClr val="accent2"/>
                </a:solidFill>
                <a:latin typeface="+mn-ea"/>
                <a:ea typeface="+mn-ea"/>
              </a:rPr>
              <a:t>?</a:t>
            </a:r>
          </a:p>
          <a:p>
            <a:pPr marL="457200" indent="-457200" algn="just">
              <a:buAutoNum type="arabicPeriod"/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强调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代码的可读性和简洁的语法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，对初学者友好。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图1.1 Python 拥有丰富的生态系统">
            <a:extLst>
              <a:ext uri="{FF2B5EF4-FFF2-40B4-BE49-F238E27FC236}">
                <a16:creationId xmlns:a16="http://schemas.microsoft.com/office/drawing/2014/main" id="{AAC73176-B659-3538-0003-38733D339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302" y="3022114"/>
            <a:ext cx="6228401" cy="364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80D258-7A2F-FAD8-6FC0-04714DD16862}"/>
              </a:ext>
            </a:extLst>
          </p:cNvPr>
          <p:cNvSpPr txBox="1"/>
          <p:nvPr/>
        </p:nvSpPr>
        <p:spPr>
          <a:xfrm>
            <a:off x="671069" y="3135644"/>
            <a:ext cx="5151233" cy="2816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2. 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丰富的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生态系统，包含众多第三方开源库。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3. 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近年来机器学习、深度学习、人工智能技术的广泛应用。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15650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709127" y="846751"/>
            <a:ext cx="964120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</a:t>
            </a:r>
            <a:r>
              <a:rPr lang="en-CN" altLang="zh-CN" sz="3200" b="1" dirty="0">
                <a:solidFill>
                  <a:srgbClr val="333333"/>
                </a:solidFill>
                <a:latin typeface="+mn-ea"/>
                <a:ea typeface="+mn-ea"/>
              </a:rPr>
              <a:t>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发行历史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A46FB-7B1F-38BA-4783-7D8B17F03C9F}"/>
              </a:ext>
            </a:extLst>
          </p:cNvPr>
          <p:cNvSpPr txBox="1"/>
          <p:nvPr/>
        </p:nvSpPr>
        <p:spPr>
          <a:xfrm>
            <a:off x="847788" y="5103930"/>
            <a:ext cx="10234014" cy="662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151515"/>
                </a:solidFill>
                <a:latin typeface="+mn-ea"/>
                <a:ea typeface="+mn-ea"/>
              </a:rPr>
              <a:t>2025年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，发布</a:t>
            </a: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Python 3.14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版本。</a:t>
            </a:r>
            <a:endParaRPr lang="en-US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24C029-A3B8-515E-0089-D11F9B3E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97" t="36182" r="11419" b="21717"/>
          <a:stretch>
            <a:fillRect/>
          </a:stretch>
        </p:blipFill>
        <p:spPr>
          <a:xfrm>
            <a:off x="339113" y="1951189"/>
            <a:ext cx="11305861" cy="29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708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4" y="3868895"/>
            <a:ext cx="1167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编程环境配置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02618" y="902171"/>
            <a:ext cx="984771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05728" y="1564660"/>
            <a:ext cx="6963973" cy="5223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开发环境顾名思义是指程序员在编写代码时所使用的环境。配置开发环境目的在于最大程度提高程序员的开发效率。</a:t>
            </a:r>
            <a:endParaRPr lang="en-US" altLang="zh-CN" sz="2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4 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</a:t>
            </a:r>
            <a:r>
              <a:rPr lang="zh-CN" altLang="en-US" sz="26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6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sz="26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工具。</a:t>
            </a:r>
            <a:endParaRPr lang="en-US" altLang="zh-CN" sz="2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6886CF-3E2F-2951-35DE-5316AB6614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00"/>
          <a:stretch>
            <a:fillRect/>
          </a:stretch>
        </p:blipFill>
        <p:spPr>
          <a:xfrm>
            <a:off x="7575592" y="2066956"/>
            <a:ext cx="4413014" cy="36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0540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03" y="8526"/>
            <a:ext cx="9013371" cy="792162"/>
          </a:xfrm>
        </p:spPr>
        <p:txBody>
          <a:bodyPr/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41176" y="846751"/>
            <a:ext cx="9809159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025" y="1745801"/>
            <a:ext cx="5940216" cy="445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21980" y="1690837"/>
            <a:ext cx="5554824" cy="5013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VSCode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 (Visual Studio Code)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是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2015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年由微软发布的一款代码编辑器。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 支持多种编程语言的编辑，如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java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c++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等。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）该软件支持语法高亮、代码自动补全等功能；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）内置了命令行工具和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版本控制系统。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241" y="846751"/>
            <a:ext cx="10033094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1806203" y="1665177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42122" y="846751"/>
            <a:ext cx="1000821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1479439" y="2293182"/>
            <a:ext cx="4570888" cy="32954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6196227" y="2293182"/>
            <a:ext cx="4208405" cy="32954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1581132" y="16914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6258170" y="1711127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660849" y="5668728"/>
            <a:ext cx="86894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97633" y="968099"/>
            <a:ext cx="734404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97633" y="1699889"/>
            <a:ext cx="1111706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sz="2800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sz="2800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sz="2800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99508" y="1552214"/>
            <a:ext cx="10734076" cy="453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进入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官网，找到对应系统的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最新版本安装包。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b="1" u="sng" dirty="0" err="1">
                <a:solidFill>
                  <a:schemeClr val="bg2"/>
                </a:solidFill>
                <a:latin typeface="+mn-ea"/>
                <a:ea typeface="+mn-ea"/>
              </a:rPr>
              <a:t>Windows系统安装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：鼠标左键双击安装包文件。</a:t>
            </a:r>
            <a:endParaRPr lang="en-US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b="1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200000"/>
              </a:lnSpc>
            </a:pPr>
            <a:r>
              <a:rPr lang="en-US" b="1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72278" y="1607447"/>
            <a:ext cx="4484537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E1CA80-8A03-875B-2A22-4DE6D94E26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8"/>
          <a:stretch>
            <a:fillRect/>
          </a:stretch>
        </p:blipFill>
        <p:spPr>
          <a:xfrm>
            <a:off x="5056815" y="1744552"/>
            <a:ext cx="6302608" cy="48243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6EC5F5-9562-0292-7C7F-C2C909E65E94}"/>
              </a:ext>
            </a:extLst>
          </p:cNvPr>
          <p:cNvSpPr txBox="1"/>
          <p:nvPr/>
        </p:nvSpPr>
        <p:spPr>
          <a:xfrm>
            <a:off x="620704" y="2612851"/>
            <a:ext cx="3915059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查看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  <a:ea typeface="+mn-ea"/>
              </a:rPr>
              <a:t>conda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版本命令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进入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  <a:ea typeface="+mn-ea"/>
              </a:rPr>
              <a:t>conda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环境命令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42F0ADD-D971-70B8-A84D-4E9254DA944D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87249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0" y="3429000"/>
            <a:ext cx="1218578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7166" y="3790407"/>
            <a:ext cx="94094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课程简介及考核</a:t>
            </a:r>
          </a:p>
        </p:txBody>
      </p:sp>
      <p:sp>
        <p:nvSpPr>
          <p:cNvPr id="8" name="矩形 7"/>
          <p:cNvSpPr/>
          <p:nvPr/>
        </p:nvSpPr>
        <p:spPr>
          <a:xfrm>
            <a:off x="6220" y="4972049"/>
            <a:ext cx="1218578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7921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791662" y="1736926"/>
            <a:ext cx="108316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安装情况：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查看安装路径（</a:t>
            </a:r>
            <a:r>
              <a:rPr lang="zh-CN" altLang="en-US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该命令不适用</a:t>
            </a:r>
            <a:r>
              <a:rPr lang="en-US" altLang="zh-CN" u="sng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版本：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4" y="3405003"/>
            <a:ext cx="5131179" cy="2826988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40" y="3405004"/>
            <a:ext cx="5131179" cy="28269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1189931" y="6336430"/>
            <a:ext cx="9831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：电脑上是否可以有多个版本的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8502D36-CBE2-96FF-8A3A-D23635E6ED44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751582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765194" y="1675141"/>
            <a:ext cx="10686285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安装命令（以安装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3" y="3187706"/>
            <a:ext cx="4935814" cy="320362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77" y="3187706"/>
            <a:ext cx="4935813" cy="3203622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3159BB32-7E58-64E9-03A4-AF1CC27D9CC9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452403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4E576-6150-D63D-1438-267A98D7D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87E1F5-CC63-C111-A69B-FE25A5AC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8AD22F-FE5A-7B63-FAC8-25713C607E8E}"/>
              </a:ext>
            </a:extLst>
          </p:cNvPr>
          <p:cNvSpPr txBox="1"/>
          <p:nvPr/>
        </p:nvSpPr>
        <p:spPr>
          <a:xfrm>
            <a:off x="765194" y="1675141"/>
            <a:ext cx="10686285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安装命令（以安装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uninstall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3C22059-3A8E-FE75-0C1A-54D0A0B4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3" y="3187706"/>
            <a:ext cx="4935814" cy="320362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306FBE8-19A2-0AE5-DBCA-1012BCA7C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77" y="3187706"/>
            <a:ext cx="4935813" cy="3203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8479E1-3DC0-E410-B012-C62CDA07C109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24156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3854" y="1752982"/>
            <a:ext cx="5178928" cy="470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16" y="1958820"/>
            <a:ext cx="6185946" cy="3662591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E7CBA94E-A940-4A85-4FD6-A9D9D050CE49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、开发环境创建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10" y="1071660"/>
            <a:ext cx="4496837" cy="270092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3A0B209-68B5-C142-73A1-4EA5AA978934}"/>
              </a:ext>
            </a:extLst>
          </p:cNvPr>
          <p:cNvGrpSpPr/>
          <p:nvPr/>
        </p:nvGrpSpPr>
        <p:grpSpPr>
          <a:xfrm>
            <a:off x="7191310" y="3893067"/>
            <a:ext cx="4496839" cy="2700921"/>
            <a:chOff x="7191310" y="4009668"/>
            <a:chExt cx="4496839" cy="2700921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CD5784D5-D55B-B02C-C48B-B4566A95D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310" y="4009668"/>
              <a:ext cx="4496839" cy="270092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E75BEB-15B0-6AD3-FEA5-24688F0C9399}"/>
                </a:ext>
              </a:extLst>
            </p:cNvPr>
            <p:cNvSpPr txBox="1"/>
            <p:nvPr/>
          </p:nvSpPr>
          <p:spPr>
            <a:xfrm>
              <a:off x="8271096" y="5807537"/>
              <a:ext cx="2552652" cy="4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220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1A1F98-9159-4FE6-698D-1B0B7EFC1F4C}"/>
                </a:ext>
              </a:extLst>
            </p:cNvPr>
            <p:cNvSpPr/>
            <p:nvPr/>
          </p:nvSpPr>
          <p:spPr>
            <a:xfrm>
              <a:off x="8966456" y="4886691"/>
              <a:ext cx="2658874" cy="20203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" name="TextBox 1">
            <a:extLst>
              <a:ext uri="{FF2B5EF4-FFF2-40B4-BE49-F238E27FC236}">
                <a16:creationId xmlns:a16="http://schemas.microsoft.com/office/drawing/2014/main" id="{BA259C0E-63A3-7901-B20A-FD11628DE7EB}"/>
              </a:ext>
            </a:extLst>
          </p:cNvPr>
          <p:cNvSpPr txBox="1"/>
          <p:nvPr/>
        </p:nvSpPr>
        <p:spPr>
          <a:xfrm>
            <a:off x="466406" y="902171"/>
            <a:ext cx="401354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、开发环境创建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EA5B3D-534D-9AF0-6891-946F381D89DC}"/>
              </a:ext>
            </a:extLst>
          </p:cNvPr>
          <p:cNvSpPr txBox="1"/>
          <p:nvPr/>
        </p:nvSpPr>
        <p:spPr>
          <a:xfrm>
            <a:off x="503851" y="1840845"/>
            <a:ext cx="6659174" cy="324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，指定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python3.9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-n </a:t>
            </a: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python=3.9</a:t>
            </a:r>
            <a:endParaRPr lang="en-CN" altLang="zh-CN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221208" y="1619259"/>
            <a:ext cx="7167631" cy="410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--all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18" y="1052567"/>
            <a:ext cx="4476619" cy="275069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AD00A59-6701-C91A-C6DF-2FC32C45CB14}"/>
              </a:ext>
            </a:extLst>
          </p:cNvPr>
          <p:cNvGrpSpPr/>
          <p:nvPr/>
        </p:nvGrpSpPr>
        <p:grpSpPr>
          <a:xfrm>
            <a:off x="7416718" y="3940845"/>
            <a:ext cx="4476619" cy="2690597"/>
            <a:chOff x="6218558" y="4026861"/>
            <a:chExt cx="4269333" cy="2623325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B765428C-F39A-9703-24D3-B125CFA0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558" y="4026861"/>
              <a:ext cx="4269333" cy="26233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32F9A9-4A61-8CFE-4FB6-79B6EB588A79}"/>
                </a:ext>
              </a:extLst>
            </p:cNvPr>
            <p:cNvSpPr txBox="1"/>
            <p:nvPr/>
          </p:nvSpPr>
          <p:spPr>
            <a:xfrm>
              <a:off x="7781281" y="5535734"/>
              <a:ext cx="24416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</p:grpSp>
      <p:sp>
        <p:nvSpPr>
          <p:cNvPr id="6" name="TextBox 1">
            <a:extLst>
              <a:ext uri="{FF2B5EF4-FFF2-40B4-BE49-F238E27FC236}">
                <a16:creationId xmlns:a16="http://schemas.microsoft.com/office/drawing/2014/main" id="{EF189A4F-6078-1123-AB2A-A805F2BE14EB}"/>
              </a:ext>
            </a:extLst>
          </p:cNvPr>
          <p:cNvSpPr txBox="1"/>
          <p:nvPr/>
        </p:nvSpPr>
        <p:spPr>
          <a:xfrm>
            <a:off x="466406" y="902171"/>
            <a:ext cx="401354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、开发环境创建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01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784412" y="1022545"/>
            <a:ext cx="1069041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实验练习及要求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730294" y="1696853"/>
            <a:ext cx="10389792" cy="3735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开发环境配置</a:t>
            </a:r>
            <a:endParaRPr lang="en-US" altLang="zh-CN" sz="3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安装及设置，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工具下载及安装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;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Jupyter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Notebook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插件安装及使用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;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开发环境创建与删除，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第三软件包安装。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00468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AEEF4E-3B74-4C0A-71A9-DD631051A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9A5AF2-197F-8F9A-C15B-F9458266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30AAF5-7E10-8217-490A-59DD67D9F2A2}"/>
              </a:ext>
            </a:extLst>
          </p:cNvPr>
          <p:cNvSpPr txBox="1"/>
          <p:nvPr/>
        </p:nvSpPr>
        <p:spPr>
          <a:xfrm>
            <a:off x="415090" y="1129192"/>
            <a:ext cx="47521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1.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–V</a:t>
            </a: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2. python –V </a:t>
            </a: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3. pip install </a:t>
            </a:r>
            <a:r>
              <a:rPr lang="en-US" altLang="zh-CN" sz="3600" b="1" dirty="0" err="1">
                <a:solidFill>
                  <a:srgbClr val="FF0000"/>
                </a:solidFill>
              </a:rPr>
              <a:t>xxxx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4.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install </a:t>
            </a:r>
            <a:r>
              <a:rPr lang="en-US" altLang="zh-CN" sz="3600" b="1" dirty="0" err="1">
                <a:solidFill>
                  <a:srgbClr val="FF0000"/>
                </a:solidFill>
              </a:rPr>
              <a:t>xxxx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5.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uninstall </a:t>
            </a:r>
            <a:r>
              <a:rPr lang="en-US" altLang="zh-CN" sz="3600" b="1" dirty="0" err="1">
                <a:solidFill>
                  <a:srgbClr val="FF0000"/>
                </a:solidFill>
              </a:rPr>
              <a:t>xxxx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6.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env list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240F33-0A84-B9B4-D697-BC5F49681EEB}"/>
              </a:ext>
            </a:extLst>
          </p:cNvPr>
          <p:cNvSpPr txBox="1"/>
          <p:nvPr/>
        </p:nvSpPr>
        <p:spPr>
          <a:xfrm>
            <a:off x="5349877" y="2233664"/>
            <a:ext cx="665855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7. </a:t>
            </a:r>
            <a:r>
              <a:rPr lang="en-US" altLang="zh-CN" sz="32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200" b="1" dirty="0">
                <a:solidFill>
                  <a:srgbClr val="FF0000"/>
                </a:solidFill>
              </a:rPr>
              <a:t> create –n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r>
              <a:rPr lang="en-US" altLang="zh-CN" sz="3200" b="1" dirty="0">
                <a:solidFill>
                  <a:srgbClr val="FF0000"/>
                </a:solidFill>
              </a:rPr>
              <a:t> python=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8. </a:t>
            </a:r>
            <a:r>
              <a:rPr lang="en-US" altLang="zh-CN" sz="32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200" b="1" dirty="0">
                <a:solidFill>
                  <a:srgbClr val="FF0000"/>
                </a:solidFill>
              </a:rPr>
              <a:t> activate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9. </a:t>
            </a:r>
            <a:r>
              <a:rPr lang="en-US" altLang="zh-CN" sz="32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200" b="1" dirty="0">
                <a:solidFill>
                  <a:srgbClr val="FF0000"/>
                </a:solidFill>
              </a:rPr>
              <a:t> deactivate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10.conda remove –n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r>
              <a:rPr lang="en-US" altLang="zh-CN" sz="3200" b="1" dirty="0">
                <a:solidFill>
                  <a:srgbClr val="FF0000"/>
                </a:solidFill>
              </a:rPr>
              <a:t> -all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6633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开发环境配置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510073" y="797358"/>
            <a:ext cx="974337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第一次选做作业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583007" y="1964040"/>
            <a:ext cx="11273508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作业内容及要求：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）利用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创建名为“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my-env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”的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开发环境。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）在开发环境中安装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numpy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, pandas,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geopandas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, matplotlib,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rasterio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,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cartopy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第三方库。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作业提交：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pdf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格式实验文档，要求格式规范、内容准确且实验细节充分。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难度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星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截止日期：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2025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年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11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月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20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日</a:t>
            </a:r>
            <a:endParaRPr lang="en-US" altLang="zh-CN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7BA0C2-A265-EE38-7F87-B0E3E08CDBEB}"/>
              </a:ext>
            </a:extLst>
          </p:cNvPr>
          <p:cNvSpPr txBox="1"/>
          <p:nvPr/>
        </p:nvSpPr>
        <p:spPr>
          <a:xfrm>
            <a:off x="939282" y="1502333"/>
            <a:ext cx="9444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题目：地学编程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开发环境配置</a:t>
            </a:r>
            <a:endParaRPr lang="en-US" altLang="zh-CN" sz="2800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08801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1967" y="8526"/>
            <a:ext cx="10425407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864637" y="941973"/>
            <a:ext cx="952773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 课程简介</a:t>
            </a:r>
            <a:endParaRPr lang="en-US" altLang="zh-CN" sz="28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AD3056-DAFE-2FA5-1727-57448A5D33D3}"/>
              </a:ext>
            </a:extLst>
          </p:cNvPr>
          <p:cNvGrpSpPr/>
          <p:nvPr/>
        </p:nvGrpSpPr>
        <p:grpSpPr>
          <a:xfrm>
            <a:off x="6145763" y="1815928"/>
            <a:ext cx="5013650" cy="2342244"/>
            <a:chOff x="4872212" y="1813805"/>
            <a:chExt cx="3847718" cy="23422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BAA703-51E4-257D-C399-D15E0830CE5A}"/>
                </a:ext>
              </a:extLst>
            </p:cNvPr>
            <p:cNvSpPr/>
            <p:nvPr/>
          </p:nvSpPr>
          <p:spPr>
            <a:xfrm>
              <a:off x="4872212" y="2275470"/>
              <a:ext cx="3847718" cy="188057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EFF62F7-44D4-EF31-89C6-DC582FE71078}"/>
                </a:ext>
              </a:extLst>
            </p:cNvPr>
            <p:cNvSpPr txBox="1"/>
            <p:nvPr/>
          </p:nvSpPr>
          <p:spPr>
            <a:xfrm>
              <a:off x="4872212" y="1813805"/>
              <a:ext cx="3847718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能力目标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B6A072-1361-9365-BA98-28D65C319674}"/>
                </a:ext>
              </a:extLst>
            </p:cNvPr>
            <p:cNvSpPr txBox="1"/>
            <p:nvPr/>
          </p:nvSpPr>
          <p:spPr>
            <a:xfrm>
              <a:off x="4872212" y="2343898"/>
              <a:ext cx="3847718" cy="1689052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通过编程学习与实践，培养学生程序设计过程中独立分析问题、解决问题的能力。</a:t>
              </a:r>
              <a:r>
                <a:rPr lang="en-CN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864012-C4CF-A34C-709C-92F65DF55D08}"/>
              </a:ext>
            </a:extLst>
          </p:cNvPr>
          <p:cNvGrpSpPr/>
          <p:nvPr/>
        </p:nvGrpSpPr>
        <p:grpSpPr>
          <a:xfrm>
            <a:off x="721567" y="1815928"/>
            <a:ext cx="4944404" cy="2342244"/>
            <a:chOff x="934277" y="1813805"/>
            <a:chExt cx="3479357" cy="23422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AD88D9-3190-96B8-F01F-EBA4FDE6CAC4}"/>
                </a:ext>
              </a:extLst>
            </p:cNvPr>
            <p:cNvSpPr/>
            <p:nvPr/>
          </p:nvSpPr>
          <p:spPr>
            <a:xfrm>
              <a:off x="934277" y="2275470"/>
              <a:ext cx="3479357" cy="188057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276C4D-4616-1D5E-F402-7202C64C25EA}"/>
                </a:ext>
              </a:extLst>
            </p:cNvPr>
            <p:cNvSpPr txBox="1"/>
            <p:nvPr/>
          </p:nvSpPr>
          <p:spPr>
            <a:xfrm>
              <a:off x="934277" y="1813805"/>
              <a:ext cx="3479357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CN" sz="2800" b="1" dirty="0">
                  <a:solidFill>
                    <a:srgbClr val="333333"/>
                  </a:solidFill>
                  <a:latin typeface="+mn-ea"/>
                  <a:ea typeface="+mn-ea"/>
                </a:rPr>
                <a:t>课程</a:t>
              </a: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知识目标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540756-8A6C-BDC2-5D37-C7059804CC0F}"/>
                </a:ext>
              </a:extLst>
            </p:cNvPr>
            <p:cNvSpPr txBox="1"/>
            <p:nvPr/>
          </p:nvSpPr>
          <p:spPr>
            <a:xfrm>
              <a:off x="1005199" y="2275470"/>
              <a:ext cx="3337511" cy="1689052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掌握</a:t>
              </a:r>
              <a:r>
                <a:rPr lang="en-US" kern="100" dirty="0">
                  <a:solidFill>
                    <a:prstClr val="black"/>
                  </a:solidFill>
                  <a:latin typeface="+mn-ea"/>
                  <a:ea typeface="+mn-ea"/>
                </a:rPr>
                <a:t>Python</a:t>
              </a: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编程基本数据类型、基础编程语法、以及能够利用</a:t>
              </a:r>
              <a:r>
                <a:rPr lang="en-US" kern="100" dirty="0">
                  <a:solidFill>
                    <a:prstClr val="black"/>
                  </a:solidFill>
                  <a:latin typeface="+mn-ea"/>
                  <a:ea typeface="+mn-ea"/>
                </a:rPr>
                <a:t>Python</a:t>
              </a: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编程进行常用数据处理。</a:t>
              </a:r>
              <a:r>
                <a:rPr lang="en-CN" dirty="0">
                  <a:solidFill>
                    <a:prstClr val="black"/>
                  </a:solidFill>
                  <a:latin typeface="+mn-ea"/>
                  <a:ea typeface="+mn-ea"/>
                </a:rPr>
                <a:t>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7A09A-010F-8E0D-AD3F-71E27BBFCC6B}"/>
              </a:ext>
            </a:extLst>
          </p:cNvPr>
          <p:cNvGrpSpPr/>
          <p:nvPr/>
        </p:nvGrpSpPr>
        <p:grpSpPr>
          <a:xfrm>
            <a:off x="3259495" y="4561969"/>
            <a:ext cx="5716554" cy="1880579"/>
            <a:chOff x="2750906" y="4476512"/>
            <a:chExt cx="3642187" cy="188057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CFF6F1-63BD-D70B-713F-66E8387809FA}"/>
                </a:ext>
              </a:extLst>
            </p:cNvPr>
            <p:cNvSpPr/>
            <p:nvPr/>
          </p:nvSpPr>
          <p:spPr>
            <a:xfrm>
              <a:off x="2750906" y="4938177"/>
              <a:ext cx="3642187" cy="141891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653A42-08C7-57F2-BA63-62A6EAA24390}"/>
                </a:ext>
              </a:extLst>
            </p:cNvPr>
            <p:cNvSpPr txBox="1"/>
            <p:nvPr/>
          </p:nvSpPr>
          <p:spPr>
            <a:xfrm>
              <a:off x="2750907" y="4476512"/>
              <a:ext cx="3642186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思政目标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4258FF3-EAC1-3E64-A90D-5618C547999D}"/>
                </a:ext>
              </a:extLst>
            </p:cNvPr>
            <p:cNvSpPr txBox="1"/>
            <p:nvPr/>
          </p:nvSpPr>
          <p:spPr>
            <a:xfrm>
              <a:off x="2750906" y="4941045"/>
              <a:ext cx="3642186" cy="1135054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结合专业实践，激发学生对所学专业的自信心和培养科技报国的情怀。</a:t>
              </a:r>
              <a:r>
                <a:rPr lang="en-CN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6919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4999B-2CD7-A34A-FC71-E4135C3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F39649-5931-8585-01CC-CDEB8B37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7" y="8526"/>
            <a:ext cx="10437847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8F797-50A6-8739-5FD6-65BF3CCA958D}"/>
              </a:ext>
            </a:extLst>
          </p:cNvPr>
          <p:cNvSpPr txBox="1"/>
          <p:nvPr/>
        </p:nvSpPr>
        <p:spPr>
          <a:xfrm>
            <a:off x="870857" y="898431"/>
            <a:ext cx="522514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课程简介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C1218ED-CD88-4DA7-1B09-957D34E85230}"/>
              </a:ext>
            </a:extLst>
          </p:cNvPr>
          <p:cNvSpPr/>
          <p:nvPr/>
        </p:nvSpPr>
        <p:spPr>
          <a:xfrm>
            <a:off x="5656650" y="2820821"/>
            <a:ext cx="1204877" cy="1869371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en-CN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DC718-855E-90F5-F676-35648ADE4C2C}"/>
              </a:ext>
            </a:extLst>
          </p:cNvPr>
          <p:cNvSpPr txBox="1"/>
          <p:nvPr/>
        </p:nvSpPr>
        <p:spPr>
          <a:xfrm>
            <a:off x="1690931" y="1839267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地理信息系统系列课程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ArcGIS/QGIS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）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22FA7-69F7-676B-D5A7-86B540F7423C}"/>
              </a:ext>
            </a:extLst>
          </p:cNvPr>
          <p:cNvSpPr txBox="1"/>
          <p:nvPr/>
        </p:nvSpPr>
        <p:spPr>
          <a:xfrm>
            <a:off x="1690931" y="3124832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遥感系列课程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数据处理）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4808-5EA3-C4F5-99A9-FD0480A0006E}"/>
              </a:ext>
            </a:extLst>
          </p:cNvPr>
          <p:cNvSpPr txBox="1"/>
          <p:nvPr/>
        </p:nvSpPr>
        <p:spPr>
          <a:xfrm>
            <a:off x="1690931" y="4367668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N" altLang="zh-CN" sz="2000" b="1" dirty="0">
                <a:solidFill>
                  <a:schemeClr val="bg2"/>
                </a:solidFill>
                <a:latin typeface="+mn-ea"/>
                <a:ea typeface="+mn-ea"/>
              </a:rPr>
              <a:t>C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#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程序设计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（地信）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（面向对象编程）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8401CF-40DE-C4EA-CB5D-EE83E264CCBD}"/>
              </a:ext>
            </a:extLst>
          </p:cNvPr>
          <p:cNvSpPr txBox="1"/>
          <p:nvPr/>
        </p:nvSpPr>
        <p:spPr>
          <a:xfrm>
            <a:off x="7673012" y="1839267"/>
            <a:ext cx="3053583" cy="8156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开源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</a:p>
          <a:p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为主要语言）</a:t>
            </a:r>
            <a:endParaRPr lang="en-C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B09C51-2313-6BD5-AF04-C823874C6362}"/>
              </a:ext>
            </a:extLst>
          </p:cNvPr>
          <p:cNvSpPr txBox="1"/>
          <p:nvPr/>
        </p:nvSpPr>
        <p:spPr>
          <a:xfrm>
            <a:off x="7673012" y="3124832"/>
            <a:ext cx="3053583" cy="861774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数学建模与创新实验</a:t>
            </a:r>
            <a:r>
              <a:rPr lang="en-CN" sz="20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sz="2000" b="1" dirty="0">
              <a:solidFill>
                <a:srgbClr val="333333"/>
              </a:solidFill>
              <a:latin typeface="+mn-ea"/>
              <a:ea typeface="+mn-ea"/>
            </a:endParaRPr>
          </a:p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编程）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0D248-1E7C-C875-3EC8-47C2FEF20901}"/>
              </a:ext>
            </a:extLst>
          </p:cNvPr>
          <p:cNvSpPr txBox="1"/>
          <p:nvPr/>
        </p:nvSpPr>
        <p:spPr>
          <a:xfrm>
            <a:off x="7673012" y="4367668"/>
            <a:ext cx="3053583" cy="8156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空间数据挖掘</a:t>
            </a:r>
            <a:r>
              <a:rPr lang="en-CN" sz="20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为主要语言）</a:t>
            </a:r>
            <a:endParaRPr lang="en-CN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3CECA0-3E9E-3905-9A1A-ECDF7DC58C66}"/>
              </a:ext>
            </a:extLst>
          </p:cNvPr>
          <p:cNvSpPr txBox="1"/>
          <p:nvPr/>
        </p:nvSpPr>
        <p:spPr>
          <a:xfrm>
            <a:off x="1468016" y="6079147"/>
            <a:ext cx="3490685" cy="461665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+mn-ea"/>
                <a:ea typeface="+mn-ea"/>
              </a:rPr>
              <a:t>专业必修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EF6245-6599-9088-7D0D-F8C192ED6344}"/>
              </a:ext>
            </a:extLst>
          </p:cNvPr>
          <p:cNvSpPr txBox="1"/>
          <p:nvPr/>
        </p:nvSpPr>
        <p:spPr>
          <a:xfrm>
            <a:off x="7564817" y="6079147"/>
            <a:ext cx="3327118" cy="4616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+mn-ea"/>
                <a:ea typeface="+mn-ea"/>
              </a:rPr>
              <a:t>专业选修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19832-6590-6470-A3BE-812A7B2913B4}"/>
              </a:ext>
            </a:extLst>
          </p:cNvPr>
          <p:cNvSpPr/>
          <p:nvPr/>
        </p:nvSpPr>
        <p:spPr>
          <a:xfrm>
            <a:off x="1468016" y="1701478"/>
            <a:ext cx="3490685" cy="409743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D5FC2C-D5A6-D491-420E-955FB83C67CB}"/>
              </a:ext>
            </a:extLst>
          </p:cNvPr>
          <p:cNvSpPr/>
          <p:nvPr/>
        </p:nvSpPr>
        <p:spPr>
          <a:xfrm>
            <a:off x="7564817" y="1696556"/>
            <a:ext cx="3327118" cy="4065034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7AD13-353D-3CF7-F234-0FB86FA3C8F0}"/>
              </a:ext>
            </a:extLst>
          </p:cNvPr>
          <p:cNvSpPr txBox="1"/>
          <p:nvPr/>
        </p:nvSpPr>
        <p:spPr>
          <a:xfrm>
            <a:off x="2914898" y="5266172"/>
            <a:ext cx="119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</a:rPr>
              <a:t>。。。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78CFB-1A6E-B039-C30A-A4746DD137DE}"/>
              </a:ext>
            </a:extLst>
          </p:cNvPr>
          <p:cNvSpPr txBox="1"/>
          <p:nvPr/>
        </p:nvSpPr>
        <p:spPr>
          <a:xfrm>
            <a:off x="8434633" y="5273239"/>
            <a:ext cx="118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</a:rPr>
              <a:t>。。。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C095241-A3D3-DA75-8F37-0D51EEBE3B65}"/>
              </a:ext>
            </a:extLst>
          </p:cNvPr>
          <p:cNvSpPr/>
          <p:nvPr/>
        </p:nvSpPr>
        <p:spPr>
          <a:xfrm>
            <a:off x="6884980" y="3478218"/>
            <a:ext cx="638163" cy="543958"/>
          </a:xfrm>
          <a:prstGeom prst="rightArrow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F389DEE7-7A43-FA4B-EAE6-635A3C16885D}"/>
              </a:ext>
            </a:extLst>
          </p:cNvPr>
          <p:cNvSpPr/>
          <p:nvPr/>
        </p:nvSpPr>
        <p:spPr>
          <a:xfrm rot="10800000">
            <a:off x="5003966" y="3476339"/>
            <a:ext cx="618320" cy="543958"/>
          </a:xfrm>
          <a:prstGeom prst="rightArrow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8486D-13ED-BEE5-CBEB-B02B5F7F78B0}"/>
              </a:ext>
            </a:extLst>
          </p:cNvPr>
          <p:cNvSpPr txBox="1"/>
          <p:nvPr/>
        </p:nvSpPr>
        <p:spPr>
          <a:xfrm>
            <a:off x="5653733" y="3055619"/>
            <a:ext cx="12048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地学</a:t>
            </a:r>
            <a:r>
              <a:rPr lang="en-CN" sz="28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编程基础</a:t>
            </a:r>
          </a:p>
        </p:txBody>
      </p:sp>
    </p:spTree>
    <p:extLst>
      <p:ext uri="{BB962C8B-B14F-4D97-AF65-F5344CB8AC3E}">
        <p14:creationId xmlns:p14="http://schemas.microsoft.com/office/powerpoint/2010/main" val="22509728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598BC-7102-480B-03A5-E85391F3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D6782B-D6FD-CEB4-B1FD-4D311625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5E203-515D-C64E-467D-BE35DAB2DCBB}"/>
              </a:ext>
            </a:extLst>
          </p:cNvPr>
          <p:cNvSpPr txBox="1"/>
          <p:nvPr/>
        </p:nvSpPr>
        <p:spPr>
          <a:xfrm>
            <a:off x="522514" y="941973"/>
            <a:ext cx="986986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3.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 </a:t>
            </a: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《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地学编程基础</a:t>
            </a: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》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课程教学重难点及进度安排</a:t>
            </a:r>
            <a:endParaRPr lang="en-US" altLang="zh-CN" sz="28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B972E6-0DD6-CD43-EA1B-D4138981C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20426"/>
              </p:ext>
            </p:extLst>
          </p:nvPr>
        </p:nvGraphicFramePr>
        <p:xfrm>
          <a:off x="2334891" y="1621333"/>
          <a:ext cx="9129321" cy="5065606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478629">
                  <a:extLst>
                    <a:ext uri="{9D8B030D-6E8A-4147-A177-3AD203B41FA5}">
                      <a16:colId xmlns:a16="http://schemas.microsoft.com/office/drawing/2014/main" val="541523726"/>
                    </a:ext>
                  </a:extLst>
                </a:gridCol>
                <a:gridCol w="841697">
                  <a:extLst>
                    <a:ext uri="{9D8B030D-6E8A-4147-A177-3AD203B41FA5}">
                      <a16:colId xmlns:a16="http://schemas.microsoft.com/office/drawing/2014/main" val="686157870"/>
                    </a:ext>
                  </a:extLst>
                </a:gridCol>
                <a:gridCol w="5808995">
                  <a:extLst>
                    <a:ext uri="{9D8B030D-6E8A-4147-A177-3AD203B41FA5}">
                      <a16:colId xmlns:a16="http://schemas.microsoft.com/office/drawing/2014/main" val="335792030"/>
                    </a:ext>
                  </a:extLst>
                </a:gridCol>
              </a:tblGrid>
              <a:tr h="504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课程章节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课时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主要学习内容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26853316"/>
                  </a:ext>
                </a:extLst>
              </a:tr>
              <a:tr h="5780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计算机编程与开发环境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计算机原理与程序设计概述、</a:t>
                      </a: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简介</a:t>
                      </a:r>
                      <a:r>
                        <a:rPr lang="zh-CN" alt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开发环境配置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201168347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变量与数据类型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变量命名与赋值、数据类型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、数据类型转换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935547647"/>
                  </a:ext>
                </a:extLst>
              </a:tr>
              <a:tr h="5840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条件与循环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条件与循环概念、条件语句、循环结构与控制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559224750"/>
                  </a:ext>
                </a:extLst>
              </a:tr>
              <a:tr h="5780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函数与模块化编程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函数、模块与包概念、</a:t>
                      </a: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内置函数、标准库</a:t>
                      </a:r>
                      <a:r>
                        <a:rPr lang="zh-CN" alt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第三方库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936300217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文件操作与异常处理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网络数据获取及文件读写、异常处理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4199274661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</a:rPr>
                        <a:t>6</a:t>
                      </a: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面向对象编程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面向对象编程概念、类与对象、类继承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269408731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并发编程</a:t>
                      </a:r>
                      <a:r>
                        <a:rPr lang="en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并发、并行、</a:t>
                      </a:r>
                      <a:r>
                        <a:rPr 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GIL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（全局解释器锁）概念、多线程多进程编程</a:t>
                      </a:r>
                      <a:endParaRPr lang="en-CN" sz="18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53450156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</a:rPr>
                        <a:t>8. </a:t>
                      </a:r>
                      <a:r>
                        <a:rPr lang="zh-CN" altLang="en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综合</a:t>
                      </a: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实践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编程地理数据可视化（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matplotlib, </a:t>
                      </a:r>
                      <a:r>
                        <a:rPr lang="en-US" altLang="zh-CN" sz="1800" b="1" kern="1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geopandas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1" kern="1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rasterio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0003289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5FF876-BAD9-831B-5D16-B8A194404EC3}"/>
              </a:ext>
            </a:extLst>
          </p:cNvPr>
          <p:cNvSpPr txBox="1"/>
          <p:nvPr/>
        </p:nvSpPr>
        <p:spPr>
          <a:xfrm>
            <a:off x="798507" y="2842930"/>
            <a:ext cx="860368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N" b="1" dirty="0">
                <a:solidFill>
                  <a:srgbClr val="C00000"/>
                </a:solidFill>
                <a:latin typeface="微软雅黑"/>
                <a:ea typeface="微软雅黑"/>
              </a:rPr>
              <a:t>重点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3DE26-4B42-CC7C-6B09-D0D1E526C15C}"/>
              </a:ext>
            </a:extLst>
          </p:cNvPr>
          <p:cNvSpPr txBox="1"/>
          <p:nvPr/>
        </p:nvSpPr>
        <p:spPr>
          <a:xfrm>
            <a:off x="804919" y="4205806"/>
            <a:ext cx="846798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N" b="1" dirty="0">
                <a:solidFill>
                  <a:srgbClr val="FF00FF"/>
                </a:solidFill>
                <a:latin typeface="微软雅黑"/>
                <a:ea typeface="微软雅黑"/>
              </a:rPr>
              <a:t>难点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CF5BA-5B85-2701-802B-080C5479983B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 flipV="1">
            <a:off x="1658878" y="2973122"/>
            <a:ext cx="668855" cy="100638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FE32FD-85BF-3416-7A3E-1F786B0E4F08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 bwMode="auto">
          <a:xfrm>
            <a:off x="1658875" y="3073763"/>
            <a:ext cx="676016" cy="108037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B27204-E405-C893-F50C-724423627215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1658878" y="3073760"/>
            <a:ext cx="668855" cy="217393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6C9264-60D4-9B19-B70E-66CFE4BEE868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 bwMode="auto">
          <a:xfrm flipV="1">
            <a:off x="1651717" y="4154136"/>
            <a:ext cx="683174" cy="282503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B86D83-5B65-A1E8-A5B2-57E46EE6E934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1651720" y="4436636"/>
            <a:ext cx="683171" cy="811056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ACFFD0-C802-9144-4C99-6F6DFCC96BCD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1651720" y="4436636"/>
            <a:ext cx="683171" cy="1354986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252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1971" y="8526"/>
            <a:ext cx="10425403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59837" y="1638564"/>
            <a:ext cx="10558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</a:rPr>
              <a:t>理论课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16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学时）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+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</a:rPr>
              <a:t>实验课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20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学时），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课堂学习需携带电脑</a:t>
            </a:r>
            <a:endParaRPr lang="en-US" altLang="zh-CN" sz="28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59DC6-89B8-A589-6622-E3331C39FC3C}"/>
              </a:ext>
            </a:extLst>
          </p:cNvPr>
          <p:cNvSpPr txBox="1"/>
          <p:nvPr/>
        </p:nvSpPr>
        <p:spPr>
          <a:xfrm>
            <a:off x="374352" y="6227604"/>
            <a:ext cx="1115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《</a:t>
            </a:r>
            <a:r>
              <a:rPr lang="zh-CN" altLang="en-CN" sz="1800" dirty="0">
                <a:solidFill>
                  <a:prstClr val="black"/>
                </a:solidFill>
                <a:latin typeface="+mn-ea"/>
                <a:ea typeface="+mn-ea"/>
              </a:rPr>
              <a:t>编程</a:t>
            </a:r>
            <a:r>
              <a:rPr lang="zh-CN" altLang="en-US" sz="1800" dirty="0">
                <a:solidFill>
                  <a:prstClr val="black"/>
                </a:solidFill>
                <a:latin typeface="+mn-ea"/>
                <a:ea typeface="+mn-ea"/>
              </a:rPr>
              <a:t>基础</a:t>
            </a: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》</a:t>
            </a:r>
            <a:r>
              <a:rPr lang="en-CN" sz="1800" dirty="0">
                <a:solidFill>
                  <a:prstClr val="black"/>
                </a:solidFill>
                <a:latin typeface="+mn-ea"/>
                <a:ea typeface="+mn-ea"/>
              </a:rPr>
              <a:t>课程链接</a:t>
            </a:r>
            <a:r>
              <a:rPr lang="zh-CN" altLang="en-US" sz="1800" dirty="0">
                <a:solidFill>
                  <a:prstClr val="black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https://github.com/xinluo2018/programming-basic-for-geoscience.git</a:t>
            </a:r>
            <a:endParaRPr lang="en-CN" sz="18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70D0B-BCDC-DD77-FF8E-18BD9483DB36}"/>
              </a:ext>
            </a:extLst>
          </p:cNvPr>
          <p:cNvSpPr txBox="1"/>
          <p:nvPr/>
        </p:nvSpPr>
        <p:spPr>
          <a:xfrm>
            <a:off x="445487" y="2697653"/>
            <a:ext cx="3324829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课程资料（文档和代码）将上传至</a:t>
            </a:r>
            <a:r>
              <a:rPr lang="en-US" altLang="zh-CN" dirty="0" err="1">
                <a:solidFill>
                  <a:srgbClr val="333333"/>
                </a:solidFill>
                <a:latin typeface="微软雅黑"/>
                <a:ea typeface="微软雅黑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开源托管平台，方便学生预习和复习。</a:t>
            </a:r>
            <a:endParaRPr lang="en-US" altLang="zh-CN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665333-3CA3-C848-0675-B29B65338ACD}"/>
              </a:ext>
            </a:extLst>
          </p:cNvPr>
          <p:cNvSpPr txBox="1"/>
          <p:nvPr/>
        </p:nvSpPr>
        <p:spPr>
          <a:xfrm>
            <a:off x="853750" y="982658"/>
            <a:ext cx="6099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3200" b="1" dirty="0">
                <a:solidFill>
                  <a:srgbClr val="333333"/>
                </a:solidFill>
                <a:latin typeface="微软雅黑"/>
                <a:ea typeface="微软雅黑"/>
              </a:rPr>
              <a:t>3.</a:t>
            </a:r>
            <a:r>
              <a:rPr lang="zh-CN" altLang="en-US" sz="3200" b="1" dirty="0">
                <a:solidFill>
                  <a:srgbClr val="333333"/>
                </a:solidFill>
                <a:latin typeface="微软雅黑"/>
                <a:ea typeface="微软雅黑"/>
              </a:rPr>
              <a:t> 教学方式</a:t>
            </a:r>
            <a:endParaRPr lang="en-US" altLang="zh-CN" sz="32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358EFC-B263-311F-85E7-4CA0E987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05" y="2309083"/>
            <a:ext cx="8182345" cy="37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297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7087" y="8526"/>
            <a:ext cx="10450288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59FCAC-1DA4-74BE-FCAF-D57ABF2F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937325"/>
              </p:ext>
            </p:extLst>
          </p:nvPr>
        </p:nvGraphicFramePr>
        <p:xfrm>
          <a:off x="696686" y="1568330"/>
          <a:ext cx="10643119" cy="4969321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300858">
                  <a:extLst>
                    <a:ext uri="{9D8B030D-6E8A-4147-A177-3AD203B41FA5}">
                      <a16:colId xmlns:a16="http://schemas.microsoft.com/office/drawing/2014/main" val="4047353125"/>
                    </a:ext>
                  </a:extLst>
                </a:gridCol>
                <a:gridCol w="1703290">
                  <a:extLst>
                    <a:ext uri="{9D8B030D-6E8A-4147-A177-3AD203B41FA5}">
                      <a16:colId xmlns:a16="http://schemas.microsoft.com/office/drawing/2014/main" val="4286512279"/>
                    </a:ext>
                  </a:extLst>
                </a:gridCol>
                <a:gridCol w="1061345">
                  <a:extLst>
                    <a:ext uri="{9D8B030D-6E8A-4147-A177-3AD203B41FA5}">
                      <a16:colId xmlns:a16="http://schemas.microsoft.com/office/drawing/2014/main" val="2269971301"/>
                    </a:ext>
                  </a:extLst>
                </a:gridCol>
                <a:gridCol w="6577626">
                  <a:extLst>
                    <a:ext uri="{9D8B030D-6E8A-4147-A177-3AD203B41FA5}">
                      <a16:colId xmlns:a16="http://schemas.microsoft.com/office/drawing/2014/main" val="307882658"/>
                    </a:ext>
                  </a:extLst>
                </a:gridCol>
              </a:tblGrid>
              <a:tr h="63637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组成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占比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说明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803423"/>
                  </a:ext>
                </a:extLst>
              </a:tr>
              <a:tr h="1104868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b="1" kern="100" dirty="0">
                          <a:solidFill>
                            <a:schemeClr val="bg2"/>
                          </a:solidFill>
                          <a:effectLst/>
                        </a:rPr>
                        <a:t>平时成绩</a:t>
                      </a:r>
                      <a:endParaRPr lang="en-CN" sz="2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课堂表现</a:t>
                      </a:r>
                      <a:endParaRPr lang="en-CN" altLang="zh-CN" sz="2400" b="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（个人）</a:t>
                      </a:r>
                      <a:endParaRPr lang="en-CN" altLang="zh-CN" sz="2400" b="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根据课程学习情况进行综合评分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（课堂出勤与课堂表现）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1504"/>
                  </a:ext>
                </a:extLst>
              </a:tr>
              <a:tr h="1183642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CN" sz="20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平时作业</a:t>
                      </a:r>
                      <a:endParaRPr lang="en-US" altLang="zh-CN" sz="2400" b="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（至少</a:t>
                      </a:r>
                      <a:r>
                        <a:rPr lang="en-US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次）</a:t>
                      </a:r>
                      <a:endParaRPr lang="en-CN" sz="2400" b="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</a:t>
                      </a: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三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次作业中选做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两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次完成，以技术报告形式提交。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每次作业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为</a:t>
                      </a:r>
                      <a:r>
                        <a:rPr 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464346"/>
                  </a:ext>
                </a:extLst>
              </a:tr>
              <a:tr h="1092041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CN" sz="20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实验报告</a:t>
                      </a:r>
                      <a:endParaRPr lang="en-CN" sz="2400" b="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实验报告，根据实验课学习内容，对不少于</a:t>
                      </a:r>
                      <a:r>
                        <a:rPr lang="en-US" alt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4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次实验课进行总结，每次实验课总结占</a:t>
                      </a:r>
                      <a:r>
                        <a:rPr lang="en-US" alt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5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47440"/>
                  </a:ext>
                </a:extLst>
              </a:tr>
              <a:tr h="95239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1" kern="100" dirty="0">
                          <a:solidFill>
                            <a:schemeClr val="bg2"/>
                          </a:solidFill>
                          <a:effectLst/>
                        </a:rPr>
                        <a:t>期末考试</a:t>
                      </a:r>
                      <a:endParaRPr lang="en-CN" sz="2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FF0000"/>
                          </a:solidFill>
                          <a:effectLst/>
                        </a:rPr>
                        <a:t>40</a:t>
                      </a: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期末考试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7351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27131E-B49C-7E40-81DE-8E289A5DC36B}"/>
              </a:ext>
            </a:extLst>
          </p:cNvPr>
          <p:cNvSpPr txBox="1"/>
          <p:nvPr/>
        </p:nvSpPr>
        <p:spPr>
          <a:xfrm>
            <a:off x="696686" y="909973"/>
            <a:ext cx="990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altLang="zh-CN" sz="3200" b="1" dirty="0">
                <a:solidFill>
                  <a:srgbClr val="333333"/>
                </a:solidFill>
                <a:latin typeface="微软雅黑"/>
                <a:ea typeface="微软雅黑"/>
              </a:rPr>
              <a:t>4.</a:t>
            </a:r>
            <a:r>
              <a:rPr lang="zh-CN" altLang="en-US" sz="3200" b="1" dirty="0">
                <a:solidFill>
                  <a:srgbClr val="333333"/>
                </a:solidFill>
                <a:latin typeface="微软雅黑"/>
                <a:ea typeface="微软雅黑"/>
              </a:rPr>
              <a:t> 考核及成绩</a:t>
            </a:r>
            <a:endParaRPr lang="en-US" altLang="zh-CN" sz="32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028080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4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第一章 计算机编程与开发环境</a:t>
            </a:r>
            <a:endParaRPr lang="zh-CN" altLang="zh-CN" sz="48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32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7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831821" y="5474698"/>
            <a:ext cx="862795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200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200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200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200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200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20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6" y="243147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4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743692" y="243144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编程基础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一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</TotalTime>
  <Words>2159</Words>
  <Application>Microsoft Office PowerPoint</Application>
  <PresentationFormat>宽屏</PresentationFormat>
  <Paragraphs>306</Paragraphs>
  <Slides>38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PingFang SC</vt:lpstr>
      <vt:lpstr>黑体</vt:lpstr>
      <vt:lpstr>Microsoft YaHei</vt:lpstr>
      <vt:lpstr>Microsoft YaHei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课程简介及考核</vt:lpstr>
      <vt:lpstr>课程简介及考核</vt:lpstr>
      <vt:lpstr>课程简介及考核</vt:lpstr>
      <vt:lpstr>课程简介及考核</vt:lpstr>
      <vt:lpstr>课程简介及考核</vt:lpstr>
      <vt:lpstr>PowerPoint 演示文稿</vt:lpstr>
      <vt:lpstr>PowerPoint 演示文稿</vt:lpstr>
      <vt:lpstr>PowerPoint 演示文稿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PowerPoint 演示文稿</vt:lpstr>
      <vt:lpstr>一、Python编程基础</vt:lpstr>
      <vt:lpstr>一、Python编程基础</vt:lpstr>
      <vt:lpstr>一、Python编程基础</vt:lpstr>
      <vt:lpstr>一、Python简介</vt:lpstr>
      <vt:lpstr>PowerPoint 演示文稿</vt:lpstr>
      <vt:lpstr>三、基于Python的开源软件开发环境配置</vt:lpstr>
      <vt:lpstr>二、开源软件开发工具</vt:lpstr>
      <vt:lpstr>二、开源软件开发工具</vt:lpstr>
      <vt:lpstr>二、开源软件开发工具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二. 开源GIS软件发展史及现状</vt:lpstr>
      <vt:lpstr>PowerPoint 演示文稿</vt:lpstr>
      <vt:lpstr>三、Python开发环境配置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34</cp:revision>
  <dcterms:created xsi:type="dcterms:W3CDTF">2004-07-09T11:40:27Z</dcterms:created>
  <dcterms:modified xsi:type="dcterms:W3CDTF">2025-10-22T02:27:34Z</dcterms:modified>
</cp:coreProperties>
</file>